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1"/>
  </p:sldMasterIdLst>
  <p:sldIdLst>
    <p:sldId id="256" r:id="rId2"/>
    <p:sldId id="257" r:id="rId3"/>
    <p:sldId id="258" r:id="rId4"/>
    <p:sldId id="259" r:id="rId5"/>
    <p:sldId id="260" r:id="rId6"/>
    <p:sldId id="284" r:id="rId7"/>
    <p:sldId id="261" r:id="rId8"/>
    <p:sldId id="262" r:id="rId9"/>
    <p:sldId id="263" r:id="rId10"/>
    <p:sldId id="264" r:id="rId11"/>
    <p:sldId id="265" r:id="rId12"/>
    <p:sldId id="285" r:id="rId13"/>
    <p:sldId id="266" r:id="rId14"/>
    <p:sldId id="286" r:id="rId15"/>
    <p:sldId id="267" r:id="rId16"/>
    <p:sldId id="287" r:id="rId17"/>
    <p:sldId id="270" r:id="rId18"/>
    <p:sldId id="271" r:id="rId19"/>
    <p:sldId id="272" r:id="rId20"/>
    <p:sldId id="273" r:id="rId21"/>
    <p:sldId id="292" r:id="rId22"/>
    <p:sldId id="293" r:id="rId23"/>
    <p:sldId id="294" r:id="rId24"/>
    <p:sldId id="295" r:id="rId25"/>
    <p:sldId id="296" r:id="rId26"/>
    <p:sldId id="297" r:id="rId27"/>
    <p:sldId id="274" r:id="rId28"/>
    <p:sldId id="275" r:id="rId29"/>
    <p:sldId id="288" r:id="rId30"/>
    <p:sldId id="276" r:id="rId31"/>
    <p:sldId id="277" r:id="rId32"/>
    <p:sldId id="278" r:id="rId33"/>
    <p:sldId id="298" r:id="rId34"/>
    <p:sldId id="299" r:id="rId35"/>
    <p:sldId id="300" r:id="rId36"/>
    <p:sldId id="279" r:id="rId37"/>
    <p:sldId id="280" r:id="rId38"/>
    <p:sldId id="289" r:id="rId39"/>
    <p:sldId id="291" r:id="rId40"/>
    <p:sldId id="29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51"/>
    <p:restoredTop sz="94710"/>
  </p:normalViewPr>
  <p:slideViewPr>
    <p:cSldViewPr snapToGrid="0" snapToObjects="1">
      <p:cViewPr>
        <p:scale>
          <a:sx n="111" d="100"/>
          <a:sy n="111" d="100"/>
        </p:scale>
        <p:origin x="3080" y="10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729C1-CBAE-4496-B0D0-914D305E722F}"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5B1E4E41-FB9A-476E-838A-28F0FA3CCDA5}">
      <dgm:prSet/>
      <dgm:spPr/>
      <dgm:t>
        <a:bodyPr/>
        <a:lstStyle/>
        <a:p>
          <a:r>
            <a:rPr lang="en-IN"/>
            <a:t>The DINO workflow is based on a self-distillation framework with no labels:</a:t>
          </a:r>
          <a:endParaRPr lang="en-US"/>
        </a:p>
      </dgm:t>
    </dgm:pt>
    <dgm:pt modelId="{B5D1BFE6-107F-4807-B3EE-84F8EAF20761}" type="parTrans" cxnId="{1C217B22-77DD-40BD-B38F-DA2DE987DC4D}">
      <dgm:prSet/>
      <dgm:spPr/>
      <dgm:t>
        <a:bodyPr/>
        <a:lstStyle/>
        <a:p>
          <a:endParaRPr lang="en-US"/>
        </a:p>
      </dgm:t>
    </dgm:pt>
    <dgm:pt modelId="{F009DBA7-3825-4980-BB27-BE7229B279A4}" type="sibTrans" cxnId="{1C217B22-77DD-40BD-B38F-DA2DE987DC4D}">
      <dgm:prSet/>
      <dgm:spPr/>
      <dgm:t>
        <a:bodyPr/>
        <a:lstStyle/>
        <a:p>
          <a:endParaRPr lang="en-US"/>
        </a:p>
      </dgm:t>
    </dgm:pt>
    <dgm:pt modelId="{8D1AFFF2-44DD-4CCD-B78C-DAB22E5E0D3B}">
      <dgm:prSet/>
      <dgm:spPr/>
      <dgm:t>
        <a:bodyPr/>
        <a:lstStyle/>
        <a:p>
          <a:r>
            <a:rPr lang="en-IN"/>
            <a:t>An input image is transformed into multiple different crops (global and local views).</a:t>
          </a:r>
          <a:endParaRPr lang="en-US"/>
        </a:p>
      </dgm:t>
    </dgm:pt>
    <dgm:pt modelId="{89926EBE-83CD-4EA8-A8D5-0DA452B47FAE}" type="parTrans" cxnId="{895EDDDB-3131-484F-B672-7B3ED152E85A}">
      <dgm:prSet/>
      <dgm:spPr/>
      <dgm:t>
        <a:bodyPr/>
        <a:lstStyle/>
        <a:p>
          <a:endParaRPr lang="en-US"/>
        </a:p>
      </dgm:t>
    </dgm:pt>
    <dgm:pt modelId="{218A1C3D-83AA-4E97-BF48-1B36FB9DB4D3}" type="sibTrans" cxnId="{895EDDDB-3131-484F-B672-7B3ED152E85A}">
      <dgm:prSet/>
      <dgm:spPr/>
      <dgm:t>
        <a:bodyPr/>
        <a:lstStyle/>
        <a:p>
          <a:endParaRPr lang="en-US"/>
        </a:p>
      </dgm:t>
    </dgm:pt>
    <dgm:pt modelId="{A7E2E207-FB35-4623-BC7D-C0E429A6C6FE}">
      <dgm:prSet/>
      <dgm:spPr/>
      <dgm:t>
        <a:bodyPr/>
        <a:lstStyle/>
        <a:p>
          <a:r>
            <a:rPr lang="en-IN"/>
            <a:t>Each view is passed through two networks: a student and a teacher (both with the same architecture).</a:t>
          </a:r>
          <a:endParaRPr lang="en-US"/>
        </a:p>
      </dgm:t>
    </dgm:pt>
    <dgm:pt modelId="{9AFF0859-55E8-425E-A834-528FCAF35DFF}" type="parTrans" cxnId="{1386A3D2-1883-4007-AD42-9A296AD68145}">
      <dgm:prSet/>
      <dgm:spPr/>
      <dgm:t>
        <a:bodyPr/>
        <a:lstStyle/>
        <a:p>
          <a:endParaRPr lang="en-US"/>
        </a:p>
      </dgm:t>
    </dgm:pt>
    <dgm:pt modelId="{F6443E8B-85ED-4D77-BDA6-5FA74DB1D323}" type="sibTrans" cxnId="{1386A3D2-1883-4007-AD42-9A296AD68145}">
      <dgm:prSet/>
      <dgm:spPr/>
      <dgm:t>
        <a:bodyPr/>
        <a:lstStyle/>
        <a:p>
          <a:endParaRPr lang="en-US"/>
        </a:p>
      </dgm:t>
    </dgm:pt>
    <dgm:pt modelId="{6DDA2823-ED12-40F6-9716-94C840125257}">
      <dgm:prSet/>
      <dgm:spPr/>
      <dgm:t>
        <a:bodyPr/>
        <a:lstStyle/>
        <a:p>
          <a:r>
            <a:rPr lang="en-IN"/>
            <a:t>The teacher is updated as an exponential moving average of the student (momentum encoder).</a:t>
          </a:r>
          <a:endParaRPr lang="en-US"/>
        </a:p>
      </dgm:t>
    </dgm:pt>
    <dgm:pt modelId="{6F1F472A-4354-4A26-8172-4CDD9CB3E857}" type="parTrans" cxnId="{026FE77A-6A99-4E7E-A087-D625D1618861}">
      <dgm:prSet/>
      <dgm:spPr/>
      <dgm:t>
        <a:bodyPr/>
        <a:lstStyle/>
        <a:p>
          <a:endParaRPr lang="en-US"/>
        </a:p>
      </dgm:t>
    </dgm:pt>
    <dgm:pt modelId="{4362F19E-0C95-4386-9E87-0769018711EB}" type="sibTrans" cxnId="{026FE77A-6A99-4E7E-A087-D625D1618861}">
      <dgm:prSet/>
      <dgm:spPr/>
      <dgm:t>
        <a:bodyPr/>
        <a:lstStyle/>
        <a:p>
          <a:endParaRPr lang="en-US"/>
        </a:p>
      </dgm:t>
    </dgm:pt>
    <dgm:pt modelId="{CE2BE06B-11C0-4ACA-8033-9B07193589AD}">
      <dgm:prSet/>
      <dgm:spPr/>
      <dgm:t>
        <a:bodyPr/>
        <a:lstStyle/>
        <a:p>
          <a:r>
            <a:rPr lang="en-IN"/>
            <a:t>The student is trained to match the teacher’s output (using a cross-entropy loss), with no labels involved.</a:t>
          </a:r>
          <a:endParaRPr lang="en-US"/>
        </a:p>
      </dgm:t>
    </dgm:pt>
    <dgm:pt modelId="{F924F2F2-FF68-4668-84C9-CE77750856E3}" type="parTrans" cxnId="{F8747DEB-0E76-4314-B98B-E4E57FD74BFB}">
      <dgm:prSet/>
      <dgm:spPr/>
      <dgm:t>
        <a:bodyPr/>
        <a:lstStyle/>
        <a:p>
          <a:endParaRPr lang="en-US"/>
        </a:p>
      </dgm:t>
    </dgm:pt>
    <dgm:pt modelId="{04096A26-C7DF-441A-96EF-CC4F640DFBCE}" type="sibTrans" cxnId="{F8747DEB-0E76-4314-B98B-E4E57FD74BFB}">
      <dgm:prSet/>
      <dgm:spPr/>
      <dgm:t>
        <a:bodyPr/>
        <a:lstStyle/>
        <a:p>
          <a:endParaRPr lang="en-US"/>
        </a:p>
      </dgm:t>
    </dgm:pt>
    <dgm:pt modelId="{5D3E3A15-6A3E-4392-B2B0-48B855F17C07}">
      <dgm:prSet/>
      <dgm:spPr/>
      <dgm:t>
        <a:bodyPr/>
        <a:lstStyle/>
        <a:p>
          <a:r>
            <a:rPr lang="en-IN"/>
            <a:t>This process uses </a:t>
          </a:r>
          <a:r>
            <a:rPr lang="en-IN" i="1"/>
            <a:t>centering</a:t>
          </a:r>
          <a:r>
            <a:rPr lang="en-IN"/>
            <a:t> and </a:t>
          </a:r>
          <a:r>
            <a:rPr lang="en-IN" i="1"/>
            <a:t>sharpening</a:t>
          </a:r>
          <a:r>
            <a:rPr lang="en-IN"/>
            <a:t> to avoid collapse (trivial solutions).</a:t>
          </a:r>
          <a:endParaRPr lang="en-US"/>
        </a:p>
      </dgm:t>
    </dgm:pt>
    <dgm:pt modelId="{8FC4489C-F427-4F1C-B113-CBB96EE76383}" type="parTrans" cxnId="{85BD6590-4403-49D7-89E1-6C385807F640}">
      <dgm:prSet/>
      <dgm:spPr/>
      <dgm:t>
        <a:bodyPr/>
        <a:lstStyle/>
        <a:p>
          <a:endParaRPr lang="en-US"/>
        </a:p>
      </dgm:t>
    </dgm:pt>
    <dgm:pt modelId="{04847561-3BAE-4572-9F98-4614AF5C1E98}" type="sibTrans" cxnId="{85BD6590-4403-49D7-89E1-6C385807F640}">
      <dgm:prSet/>
      <dgm:spPr/>
      <dgm:t>
        <a:bodyPr/>
        <a:lstStyle/>
        <a:p>
          <a:endParaRPr lang="en-US"/>
        </a:p>
      </dgm:t>
    </dgm:pt>
    <dgm:pt modelId="{F576B861-BF87-7543-B5FC-BCE85B292FB7}" type="pres">
      <dgm:prSet presAssocID="{651729C1-CBAE-4496-B0D0-914D305E722F}" presName="cycle" presStyleCnt="0">
        <dgm:presLayoutVars>
          <dgm:dir/>
          <dgm:resizeHandles val="exact"/>
        </dgm:presLayoutVars>
      </dgm:prSet>
      <dgm:spPr/>
    </dgm:pt>
    <dgm:pt modelId="{AC5A0AF0-2021-0E4C-B4CA-AF00B7075689}" type="pres">
      <dgm:prSet presAssocID="{5B1E4E41-FB9A-476E-838A-28F0FA3CCDA5}" presName="node" presStyleLbl="revTx" presStyleIdx="0" presStyleCnt="1">
        <dgm:presLayoutVars>
          <dgm:bulletEnabled val="1"/>
        </dgm:presLayoutVars>
      </dgm:prSet>
      <dgm:spPr/>
    </dgm:pt>
  </dgm:ptLst>
  <dgm:cxnLst>
    <dgm:cxn modelId="{B06C4A09-2BC1-2B46-AC5D-3A5EF9F39ED7}" type="presOf" srcId="{A7E2E207-FB35-4623-BC7D-C0E429A6C6FE}" destId="{AC5A0AF0-2021-0E4C-B4CA-AF00B7075689}" srcOrd="0" destOrd="2" presId="urn:microsoft.com/office/officeart/2005/8/layout/cycle1"/>
    <dgm:cxn modelId="{E26AD319-2389-DC46-8B30-8584E9910FA7}" type="presOf" srcId="{5D3E3A15-6A3E-4392-B2B0-48B855F17C07}" destId="{AC5A0AF0-2021-0E4C-B4CA-AF00B7075689}" srcOrd="0" destOrd="5" presId="urn:microsoft.com/office/officeart/2005/8/layout/cycle1"/>
    <dgm:cxn modelId="{1C217B22-77DD-40BD-B38F-DA2DE987DC4D}" srcId="{651729C1-CBAE-4496-B0D0-914D305E722F}" destId="{5B1E4E41-FB9A-476E-838A-28F0FA3CCDA5}" srcOrd="0" destOrd="0" parTransId="{B5D1BFE6-107F-4807-B3EE-84F8EAF20761}" sibTransId="{F009DBA7-3825-4980-BB27-BE7229B279A4}"/>
    <dgm:cxn modelId="{B518BA55-8DD4-5E43-AB06-06C4D55449D8}" type="presOf" srcId="{651729C1-CBAE-4496-B0D0-914D305E722F}" destId="{F576B861-BF87-7543-B5FC-BCE85B292FB7}" srcOrd="0" destOrd="0" presId="urn:microsoft.com/office/officeart/2005/8/layout/cycle1"/>
    <dgm:cxn modelId="{E325EC5A-BB6B-9743-8498-846145A40BF4}" type="presOf" srcId="{8D1AFFF2-44DD-4CCD-B78C-DAB22E5E0D3B}" destId="{AC5A0AF0-2021-0E4C-B4CA-AF00B7075689}" srcOrd="0" destOrd="1" presId="urn:microsoft.com/office/officeart/2005/8/layout/cycle1"/>
    <dgm:cxn modelId="{026FE77A-6A99-4E7E-A087-D625D1618861}" srcId="{5B1E4E41-FB9A-476E-838A-28F0FA3CCDA5}" destId="{6DDA2823-ED12-40F6-9716-94C840125257}" srcOrd="2" destOrd="0" parTransId="{6F1F472A-4354-4A26-8172-4CDD9CB3E857}" sibTransId="{4362F19E-0C95-4386-9E87-0769018711EB}"/>
    <dgm:cxn modelId="{85BD6590-4403-49D7-89E1-6C385807F640}" srcId="{5B1E4E41-FB9A-476E-838A-28F0FA3CCDA5}" destId="{5D3E3A15-6A3E-4392-B2B0-48B855F17C07}" srcOrd="4" destOrd="0" parTransId="{8FC4489C-F427-4F1C-B113-CBB96EE76383}" sibTransId="{04847561-3BAE-4572-9F98-4614AF5C1E98}"/>
    <dgm:cxn modelId="{5AB4319E-0BEC-F14A-82CD-FDEB97FCB8A9}" type="presOf" srcId="{CE2BE06B-11C0-4ACA-8033-9B07193589AD}" destId="{AC5A0AF0-2021-0E4C-B4CA-AF00B7075689}" srcOrd="0" destOrd="4" presId="urn:microsoft.com/office/officeart/2005/8/layout/cycle1"/>
    <dgm:cxn modelId="{1386A3D2-1883-4007-AD42-9A296AD68145}" srcId="{5B1E4E41-FB9A-476E-838A-28F0FA3CCDA5}" destId="{A7E2E207-FB35-4623-BC7D-C0E429A6C6FE}" srcOrd="1" destOrd="0" parTransId="{9AFF0859-55E8-425E-A834-528FCAF35DFF}" sibTransId="{F6443E8B-85ED-4D77-BDA6-5FA74DB1D323}"/>
    <dgm:cxn modelId="{1510E8D2-5462-FB43-AF05-0706967FBC3B}" type="presOf" srcId="{5B1E4E41-FB9A-476E-838A-28F0FA3CCDA5}" destId="{AC5A0AF0-2021-0E4C-B4CA-AF00B7075689}" srcOrd="0" destOrd="0" presId="urn:microsoft.com/office/officeart/2005/8/layout/cycle1"/>
    <dgm:cxn modelId="{895EDDDB-3131-484F-B672-7B3ED152E85A}" srcId="{5B1E4E41-FB9A-476E-838A-28F0FA3CCDA5}" destId="{8D1AFFF2-44DD-4CCD-B78C-DAB22E5E0D3B}" srcOrd="0" destOrd="0" parTransId="{89926EBE-83CD-4EA8-A8D5-0DA452B47FAE}" sibTransId="{218A1C3D-83AA-4E97-BF48-1B36FB9DB4D3}"/>
    <dgm:cxn modelId="{91D3FEE5-C5E2-3D42-80CC-9C5D4CA0C662}" type="presOf" srcId="{6DDA2823-ED12-40F6-9716-94C840125257}" destId="{AC5A0AF0-2021-0E4C-B4CA-AF00B7075689}" srcOrd="0" destOrd="3" presId="urn:microsoft.com/office/officeart/2005/8/layout/cycle1"/>
    <dgm:cxn modelId="{F8747DEB-0E76-4314-B98B-E4E57FD74BFB}" srcId="{5B1E4E41-FB9A-476E-838A-28F0FA3CCDA5}" destId="{CE2BE06B-11C0-4ACA-8033-9B07193589AD}" srcOrd="3" destOrd="0" parTransId="{F924F2F2-FF68-4668-84C9-CE77750856E3}" sibTransId="{04096A26-C7DF-441A-96EF-CC4F640DFBCE}"/>
    <dgm:cxn modelId="{3190E5C2-DE2F-AB48-A4A7-09BFFE9BF4EC}" type="presParOf" srcId="{F576B861-BF87-7543-B5FC-BCE85B292FB7}" destId="{AC5A0AF0-2021-0E4C-B4CA-AF00B7075689}" srcOrd="0"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A0AF0-2021-0E4C-B4CA-AF00B7075689}">
      <dsp:nvSpPr>
        <dsp:cNvPr id="0" name=""/>
        <dsp:cNvSpPr/>
      </dsp:nvSpPr>
      <dsp:spPr>
        <a:xfrm>
          <a:off x="0" y="340659"/>
          <a:ext cx="4796118" cy="479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35000"/>
            </a:spcAft>
            <a:buNone/>
          </a:pPr>
          <a:r>
            <a:rPr lang="en-IN" sz="2300" kern="1200"/>
            <a:t>The DINO workflow is based on a self-distillation framework with no labels:</a:t>
          </a:r>
          <a:endParaRPr lang="en-US" sz="2300" kern="1200"/>
        </a:p>
        <a:p>
          <a:pPr marL="171450" lvl="1" indent="-171450" algn="l" defTabSz="800100">
            <a:lnSpc>
              <a:spcPct val="90000"/>
            </a:lnSpc>
            <a:spcBef>
              <a:spcPct val="0"/>
            </a:spcBef>
            <a:spcAft>
              <a:spcPct val="15000"/>
            </a:spcAft>
            <a:buChar char="•"/>
          </a:pPr>
          <a:r>
            <a:rPr lang="en-IN" sz="1800" kern="1200"/>
            <a:t>An input image is transformed into multiple different crops (global and local views).</a:t>
          </a:r>
          <a:endParaRPr lang="en-US" sz="1800" kern="1200"/>
        </a:p>
        <a:p>
          <a:pPr marL="171450" lvl="1" indent="-171450" algn="l" defTabSz="800100">
            <a:lnSpc>
              <a:spcPct val="90000"/>
            </a:lnSpc>
            <a:spcBef>
              <a:spcPct val="0"/>
            </a:spcBef>
            <a:spcAft>
              <a:spcPct val="15000"/>
            </a:spcAft>
            <a:buChar char="•"/>
          </a:pPr>
          <a:r>
            <a:rPr lang="en-IN" sz="1800" kern="1200"/>
            <a:t>Each view is passed through two networks: a student and a teacher (both with the same architecture).</a:t>
          </a:r>
          <a:endParaRPr lang="en-US" sz="1800" kern="1200"/>
        </a:p>
        <a:p>
          <a:pPr marL="171450" lvl="1" indent="-171450" algn="l" defTabSz="800100">
            <a:lnSpc>
              <a:spcPct val="90000"/>
            </a:lnSpc>
            <a:spcBef>
              <a:spcPct val="0"/>
            </a:spcBef>
            <a:spcAft>
              <a:spcPct val="15000"/>
            </a:spcAft>
            <a:buChar char="•"/>
          </a:pPr>
          <a:r>
            <a:rPr lang="en-IN" sz="1800" kern="1200"/>
            <a:t>The teacher is updated as an exponential moving average of the student (momentum encoder).</a:t>
          </a:r>
          <a:endParaRPr lang="en-US" sz="1800" kern="1200"/>
        </a:p>
        <a:p>
          <a:pPr marL="171450" lvl="1" indent="-171450" algn="l" defTabSz="800100">
            <a:lnSpc>
              <a:spcPct val="90000"/>
            </a:lnSpc>
            <a:spcBef>
              <a:spcPct val="0"/>
            </a:spcBef>
            <a:spcAft>
              <a:spcPct val="15000"/>
            </a:spcAft>
            <a:buChar char="•"/>
          </a:pPr>
          <a:r>
            <a:rPr lang="en-IN" sz="1800" kern="1200"/>
            <a:t>The student is trained to match the teacher’s output (using a cross-entropy loss), with no labels involved.</a:t>
          </a:r>
          <a:endParaRPr lang="en-US" sz="1800" kern="1200"/>
        </a:p>
        <a:p>
          <a:pPr marL="171450" lvl="1" indent="-171450" algn="l" defTabSz="800100">
            <a:lnSpc>
              <a:spcPct val="90000"/>
            </a:lnSpc>
            <a:spcBef>
              <a:spcPct val="0"/>
            </a:spcBef>
            <a:spcAft>
              <a:spcPct val="15000"/>
            </a:spcAft>
            <a:buChar char="•"/>
          </a:pPr>
          <a:r>
            <a:rPr lang="en-IN" sz="1800" kern="1200"/>
            <a:t>This process uses </a:t>
          </a:r>
          <a:r>
            <a:rPr lang="en-IN" sz="1800" i="1" kern="1200"/>
            <a:t>centering</a:t>
          </a:r>
          <a:r>
            <a:rPr lang="en-IN" sz="1800" kern="1200"/>
            <a:t> and </a:t>
          </a:r>
          <a:r>
            <a:rPr lang="en-IN" sz="1800" i="1" kern="1200"/>
            <a:t>sharpening</a:t>
          </a:r>
          <a:r>
            <a:rPr lang="en-IN" sz="1800" kern="1200"/>
            <a:t> to avoid collapse (trivial solutions).</a:t>
          </a:r>
          <a:endParaRPr lang="en-US" sz="1800" kern="1200"/>
        </a:p>
      </dsp:txBody>
      <dsp:txXfrm>
        <a:off x="0" y="340659"/>
        <a:ext cx="4796118" cy="479611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77E1-9CF7-FB91-2C01-2E8000328C57}"/>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89C5A81F-23E8-CB2C-551D-6D6851C5783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657740F-CF70-6A7D-B6EB-0511550F125E}"/>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240C98AD-0FB8-D584-4391-011EDE5CE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24D00-EA30-21E8-8B24-0188ABBEEEA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01764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AC4A-C4D8-E494-869B-166235BA1A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35FE0-39F3-9E4C-2502-10F739F168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9501F9-434A-D909-D72D-80A720C3FE31}"/>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AA513143-95CF-1DB6-7349-EFDD47E86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56B6F-01A7-B56C-7B8E-BD8D8B6BC51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1303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CDFFF-5EF2-1359-2886-360634978EE1}"/>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A17354-3C37-1320-32EE-DA1FC6A445CF}"/>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D14407-3419-B336-7BB4-7B4B77DC5284}"/>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27F283AE-3E28-37B2-8D1E-D04865D7F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AE44F-7430-6415-2C28-25FD67DADB8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043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5086-7D37-9904-E756-ACD575C7A76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338186-3968-0C94-E103-C17F53FCD8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9AECC2-1A84-E0A8-3420-B38F63F532CF}"/>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9FD82DF2-F7AA-2F89-72B8-31B3585AD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1FED3-5F4A-F6D4-A5CC-ACD8FE7B098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530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2ACA-65D0-02BD-775D-EEB7512398B2}"/>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ED455F-4FB7-5109-A446-95037A7027D8}"/>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C199A0-84C4-73CF-6EC0-E82311013648}"/>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B1542648-F8B3-95CC-EF47-F891964A9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FD24A-1B0E-8FF0-69A1-2DC0D9E39A8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1856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BA26-EBDB-E432-7CC5-6B212314C1F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521E61-4E25-7D42-5730-E0AF01031072}"/>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DDC016C-97EE-149E-5562-082D0F90FA4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7BFDAFD-BFDF-72F3-1F0D-78437E5DA685}"/>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6" name="Footer Placeholder 5">
            <a:extLst>
              <a:ext uri="{FF2B5EF4-FFF2-40B4-BE49-F238E27FC236}">
                <a16:creationId xmlns:a16="http://schemas.microsoft.com/office/drawing/2014/main" id="{5D56BDA3-9588-1A22-AE84-E9A7FEE30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A9FC6-7874-D0EB-F470-F62BBB4E692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37181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F121-1A07-B0F2-F265-A5326C06A76B}"/>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066266-9F6E-633A-1350-E85A707F860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9692B79D-BC5C-F261-D01A-D949BCE6E31E}"/>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0A8C18-2500-9D69-6194-208BBECA180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BE194D9-99BC-64F0-3A3E-28080D6A108A}"/>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A087B1-61D5-E806-4A0A-710ADEB242E0}"/>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8" name="Footer Placeholder 7">
            <a:extLst>
              <a:ext uri="{FF2B5EF4-FFF2-40B4-BE49-F238E27FC236}">
                <a16:creationId xmlns:a16="http://schemas.microsoft.com/office/drawing/2014/main" id="{037A7A0D-3283-12FE-731A-49CC389C63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B4D129-D616-6A5A-66FA-4A4F1C4A794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554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F67E-B82B-C73C-DB1D-0E7E143FA34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0500672-54B1-FF36-7585-513DF1BACC84}"/>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4" name="Footer Placeholder 3">
            <a:extLst>
              <a:ext uri="{FF2B5EF4-FFF2-40B4-BE49-F238E27FC236}">
                <a16:creationId xmlns:a16="http://schemas.microsoft.com/office/drawing/2014/main" id="{6DBF1F02-2E96-A325-B4C6-22DABA95D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B6D43-7C05-3AEC-7960-5991FB32CB6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789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230286-89BC-D80F-ACB6-E96CD2040462}"/>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3" name="Footer Placeholder 2">
            <a:extLst>
              <a:ext uri="{FF2B5EF4-FFF2-40B4-BE49-F238E27FC236}">
                <a16:creationId xmlns:a16="http://schemas.microsoft.com/office/drawing/2014/main" id="{C24E1BEE-B6E2-4F25-5362-D9BA87C0FF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BA242-E15C-10FC-5277-2D13748F4E4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2398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DD65-E2C6-735E-89A8-ED64517DB33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A9F20DC-889D-6A8C-C70B-5166F380350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957D15-43AC-6AFC-5CC4-8E64E50BCA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7218546C-57B2-E7F1-2B29-DCB40FE57F9E}"/>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6" name="Footer Placeholder 5">
            <a:extLst>
              <a:ext uri="{FF2B5EF4-FFF2-40B4-BE49-F238E27FC236}">
                <a16:creationId xmlns:a16="http://schemas.microsoft.com/office/drawing/2014/main" id="{1A2FF0AA-F03E-CAF0-8FB4-F1224B4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8F63B-4ACC-429B-41CB-275B50ED358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877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F3EE-0F59-162A-E4E2-C69D137B0F01}"/>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2D6644A-3319-AC30-CC31-03148CCBBC7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05A7DD7-F3CA-C3BA-626B-785F864873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F98741A-98D9-2AC4-2213-0D5850DE57E9}"/>
              </a:ext>
            </a:extLst>
          </p:cNvPr>
          <p:cNvSpPr>
            <a:spLocks noGrp="1"/>
          </p:cNvSpPr>
          <p:nvPr>
            <p:ph type="dt" sz="half" idx="10"/>
          </p:nvPr>
        </p:nvSpPr>
        <p:spPr/>
        <p:txBody>
          <a:bodyPr/>
          <a:lstStyle/>
          <a:p>
            <a:fld id="{5BCAD085-E8A6-8845-BD4E-CB4CCA059FC4}" type="datetimeFigureOut">
              <a:rPr lang="en-US" smtClean="0"/>
              <a:t>6/30/25</a:t>
            </a:fld>
            <a:endParaRPr lang="en-US"/>
          </a:p>
        </p:txBody>
      </p:sp>
      <p:sp>
        <p:nvSpPr>
          <p:cNvPr id="6" name="Footer Placeholder 5">
            <a:extLst>
              <a:ext uri="{FF2B5EF4-FFF2-40B4-BE49-F238E27FC236}">
                <a16:creationId xmlns:a16="http://schemas.microsoft.com/office/drawing/2014/main" id="{08D2E68A-77D1-B7C9-D227-6CCDE6BBF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D974A-F1FB-D935-2A52-AEA442E6284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5254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DC513-2D2E-1748-C9D4-162B9B8D5C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B712-2256-E48F-13C1-312795A6D12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19901-37EB-AFF1-F9DA-24480311612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6/30/25</a:t>
            </a:fld>
            <a:endParaRPr lang="en-US"/>
          </a:p>
        </p:txBody>
      </p:sp>
      <p:sp>
        <p:nvSpPr>
          <p:cNvPr id="5" name="Footer Placeholder 4">
            <a:extLst>
              <a:ext uri="{FF2B5EF4-FFF2-40B4-BE49-F238E27FC236}">
                <a16:creationId xmlns:a16="http://schemas.microsoft.com/office/drawing/2014/main" id="{EAB4FE15-8F1D-5FF9-1353-4BC174AA98F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0056A7-4404-7971-8150-82B007BE91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8247624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arxiv.org/abs/2104.14294" TargetMode="External"/><Relationship Id="rId3" Type="http://schemas.openxmlformats.org/officeDocument/2006/relationships/hyperlink" Target="https://arxiv.org/abs/1911.09070" TargetMode="External"/><Relationship Id="rId7" Type="http://schemas.openxmlformats.org/officeDocument/2006/relationships/hyperlink" Target="https://arxiv.org/abs/2005.12872" TargetMode="External"/><Relationship Id="rId2" Type="http://schemas.openxmlformats.org/officeDocument/2006/relationships/hyperlink" Target="https://arxiv.org/abs/1506.02640" TargetMode="External"/><Relationship Id="rId1" Type="http://schemas.openxmlformats.org/officeDocument/2006/relationships/slideLayout" Target="../slideLayouts/slideLayout2.xml"/><Relationship Id="rId6" Type="http://schemas.openxmlformats.org/officeDocument/2006/relationships/hyperlink" Target="https://arxiv.org/abs/1506.01497" TargetMode="External"/><Relationship Id="rId5" Type="http://schemas.openxmlformats.org/officeDocument/2006/relationships/hyperlink" Target="https://arxiv.org/abs/1708.02002" TargetMode="External"/><Relationship Id="rId4" Type="http://schemas.openxmlformats.org/officeDocument/2006/relationships/hyperlink" Target="https://arxiv.org/abs/1512.02325" TargetMode="External"/><Relationship Id="rId9" Type="http://schemas.openxmlformats.org/officeDocument/2006/relationships/hyperlink" Target="https://arxiv.org/abs/2103.0002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138" y="262690"/>
            <a:ext cx="8251723" cy="943744"/>
          </a:xfrm>
        </p:spPr>
        <p:txBody>
          <a:bodyPr>
            <a:normAutofit/>
          </a:bodyPr>
          <a:lstStyle/>
          <a:p>
            <a:r>
              <a:rPr lang="en-IN" dirty="0">
                <a:latin typeface="Times New Roman" panose="02020603050405020304" pitchFamily="18" charset="0"/>
                <a:cs typeface="Times New Roman" panose="02020603050405020304" pitchFamily="18" charset="0"/>
              </a:rPr>
              <a:t>Object Detection Models</a:t>
            </a:r>
          </a:p>
        </p:txBody>
      </p:sp>
      <p:sp>
        <p:nvSpPr>
          <p:cNvPr id="3" name="Subtitle 2"/>
          <p:cNvSpPr>
            <a:spLocks noGrp="1"/>
          </p:cNvSpPr>
          <p:nvPr>
            <p:ph type="subTitle" idx="1"/>
          </p:nvPr>
        </p:nvSpPr>
        <p:spPr>
          <a:xfrm>
            <a:off x="811161" y="1876797"/>
            <a:ext cx="7521677" cy="5416600"/>
          </a:xfrm>
        </p:spPr>
        <p:txBody>
          <a:bodyPr>
            <a:normAutofit/>
          </a:bodyPr>
          <a:lstStyle/>
          <a:p>
            <a:pPr marL="342900" indent="-342900" algn="l">
              <a:buAutoNum type="arabicPeriod"/>
            </a:pPr>
            <a:r>
              <a:rPr lang="en-IN" dirty="0">
                <a:latin typeface="Times New Roman" panose="02020603050405020304" pitchFamily="18" charset="0"/>
                <a:cs typeface="Times New Roman" panose="02020603050405020304" pitchFamily="18" charset="0"/>
              </a:rPr>
              <a:t>One-Stage, Anchor-Based Detectors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YOLO Family</a:t>
            </a:r>
          </a:p>
          <a:p>
            <a:pPr marL="628650" lvl="1" indent="-285750" algn="l">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EfficientDet</a:t>
            </a:r>
            <a:r>
              <a:rPr lang="en-IN" dirty="0">
                <a:latin typeface="Times New Roman" panose="02020603050405020304" pitchFamily="18" charset="0"/>
                <a:cs typeface="Times New Roman" panose="02020603050405020304" pitchFamily="18" charset="0"/>
              </a:rPr>
              <a:t> Series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SSD &amp; Variants</a:t>
            </a:r>
          </a:p>
          <a:p>
            <a:pPr marL="628650" lvl="1" indent="-285750" algn="l">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RetinaNet</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2. Two-Stage Detectors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Faster R-CNN</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Mask R-CNN</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Cascade R-CNN</a:t>
            </a:r>
          </a:p>
          <a:p>
            <a:pPr algn="l"/>
            <a:r>
              <a:rPr lang="en-IN" dirty="0">
                <a:latin typeface="Times New Roman" panose="02020603050405020304" pitchFamily="18" charset="0"/>
                <a:cs typeface="Times New Roman" panose="02020603050405020304" pitchFamily="18" charset="0"/>
              </a:rPr>
              <a:t>3. Transformer-Based Detectors (DETR Variants)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DETR</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DINO</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Grounding DINO</a:t>
            </a:r>
          </a:p>
          <a:p>
            <a:pPr algn="l"/>
            <a:r>
              <a:rPr lang="en-IN" dirty="0">
                <a:latin typeface="Times New Roman" panose="02020603050405020304" pitchFamily="18" charset="0"/>
                <a:cs typeface="Times New Roman" panose="02020603050405020304" pitchFamily="18" charset="0"/>
              </a:rPr>
              <a:t>4. Vision–Language (Multi-Modal) Models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CLIP</a:t>
            </a: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A4523B9-503F-63F4-6F81-B9092BF88076}"/>
              </a:ext>
            </a:extLst>
          </p:cNvPr>
          <p:cNvSpPr txBox="1">
            <a:spLocks/>
          </p:cNvSpPr>
          <p:nvPr/>
        </p:nvSpPr>
        <p:spPr>
          <a:xfrm>
            <a:off x="-79514" y="734562"/>
            <a:ext cx="3422907" cy="94374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3200" dirty="0">
                <a:latin typeface="Times New Roman" panose="02020603050405020304" pitchFamily="18" charset="0"/>
                <a:cs typeface="Times New Roman" panose="02020603050405020304" pitchFamily="18" charset="0"/>
              </a:rPr>
              <a:t>Contents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2775" y="609597"/>
            <a:ext cx="7044316" cy="1330841"/>
          </a:xfrm>
        </p:spPr>
        <p:txBody>
          <a:bodyPr>
            <a:normAutofit/>
          </a:bodyPr>
          <a:lstStyle/>
          <a:p>
            <a:r>
              <a:rPr lang="en-IN" dirty="0"/>
              <a:t>Single Shot </a:t>
            </a:r>
            <a:r>
              <a:rPr lang="en-IN" dirty="0" err="1"/>
              <a:t>MultiBox</a:t>
            </a:r>
            <a:r>
              <a:rPr lang="en-IN" dirty="0"/>
              <a:t> Detector (SSD)</a:t>
            </a:r>
          </a:p>
        </p:txBody>
      </p:sp>
      <p:sp>
        <p:nvSpPr>
          <p:cNvPr id="3" name="Content Placeholder 2"/>
          <p:cNvSpPr>
            <a:spLocks noGrp="1"/>
          </p:cNvSpPr>
          <p:nvPr>
            <p:ph idx="1"/>
          </p:nvPr>
        </p:nvSpPr>
        <p:spPr>
          <a:xfrm>
            <a:off x="5191434" y="1941789"/>
            <a:ext cx="3719225" cy="3917773"/>
          </a:xfrm>
        </p:spPr>
        <p:txBody>
          <a:bodyPr>
            <a:normAutofit/>
          </a:bodyPr>
          <a:lstStyle/>
          <a:p>
            <a:r>
              <a:rPr lang="en-IN" sz="1300" dirty="0"/>
              <a:t>SSD is a deep learning object detection model that streamlines the detection pipeline by eliminating the need for separate region proposal and feature resampling stages.</a:t>
            </a:r>
          </a:p>
          <a:p>
            <a:r>
              <a:rPr lang="en-IN" sz="1300" dirty="0"/>
              <a:t>It predicts bounding boxes and class scores directly from images in a single forward pass, making it both accurate and extremely fast, suitable for real-time applications.</a:t>
            </a:r>
            <a:br>
              <a:rPr lang="en-IN" sz="1300" dirty="0"/>
            </a:br>
            <a:endParaRPr lang="en-IN" sz="1300" dirty="0"/>
          </a:p>
          <a:p>
            <a:pPr marL="0" indent="0">
              <a:buNone/>
            </a:pPr>
            <a:r>
              <a:rPr lang="en-IN" sz="1300" dirty="0"/>
              <a:t>Key points:</a:t>
            </a:r>
          </a:p>
          <a:p>
            <a:pPr>
              <a:buFont typeface="Arial" panose="020B0604020202020204" pitchFamily="34" charset="0"/>
              <a:buChar char="•"/>
            </a:pPr>
            <a:r>
              <a:rPr lang="en-IN" sz="1300" dirty="0"/>
              <a:t>Directly predicts categories and bounding box offsets from multiple feature maps.</a:t>
            </a:r>
          </a:p>
          <a:p>
            <a:pPr>
              <a:buFont typeface="Arial" panose="020B0604020202020204" pitchFamily="34" charset="0"/>
              <a:buChar char="•"/>
            </a:pPr>
            <a:r>
              <a:rPr lang="en-IN" sz="1300" dirty="0"/>
              <a:t>Efficiently handles objects at different scales and aspect ratios.</a:t>
            </a:r>
          </a:p>
          <a:p>
            <a:pPr>
              <a:buFont typeface="Arial" panose="020B0604020202020204" pitchFamily="34" charset="0"/>
              <a:buChar char="•"/>
            </a:pPr>
            <a:r>
              <a:rPr lang="en-IN" sz="1300" dirty="0"/>
              <a:t>Outperforms earlier real-time detectors like YOLO in both speed and accuracy.</a:t>
            </a:r>
          </a:p>
        </p:txBody>
      </p:sp>
      <p:pic>
        <p:nvPicPr>
          <p:cNvPr id="5" name="Picture 4" descr="A diagram of a bar graph&#10;&#10;AI-generated content may be incorrect.">
            <a:extLst>
              <a:ext uri="{FF2B5EF4-FFF2-40B4-BE49-F238E27FC236}">
                <a16:creationId xmlns:a16="http://schemas.microsoft.com/office/drawing/2014/main" id="{0BFA8831-51CA-AF4D-5F84-B3644563CDAE}"/>
              </a:ext>
            </a:extLst>
          </p:cNvPr>
          <p:cNvPicPr>
            <a:picLocks noChangeAspect="1"/>
          </p:cNvPicPr>
          <p:nvPr/>
        </p:nvPicPr>
        <p:blipFill>
          <a:blip r:embed="rId2"/>
          <a:stretch>
            <a:fillRect/>
          </a:stretch>
        </p:blipFill>
        <p:spPr>
          <a:xfrm>
            <a:off x="444839" y="2290291"/>
            <a:ext cx="4746595" cy="14239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508819"/>
            <a:ext cx="7879206" cy="751578"/>
          </a:xfrm>
        </p:spPr>
        <p:txBody>
          <a:bodyPr anchor="b">
            <a:normAutofit/>
          </a:bodyPr>
          <a:lstStyle/>
          <a:p>
            <a:r>
              <a:rPr lang="en-IN" dirty="0"/>
              <a:t>SSD Workflow</a:t>
            </a:r>
          </a:p>
        </p:txBody>
      </p:sp>
      <p:sp>
        <p:nvSpPr>
          <p:cNvPr id="3" name="Content Placeholder 2"/>
          <p:cNvSpPr>
            <a:spLocks noGrp="1"/>
          </p:cNvSpPr>
          <p:nvPr>
            <p:ph idx="1"/>
          </p:nvPr>
        </p:nvSpPr>
        <p:spPr>
          <a:xfrm>
            <a:off x="4571999" y="1614599"/>
            <a:ext cx="4321277" cy="4380619"/>
          </a:xfrm>
        </p:spPr>
        <p:txBody>
          <a:bodyPr anchor="t">
            <a:normAutofit/>
          </a:bodyPr>
          <a:lstStyle/>
          <a:p>
            <a:pPr marL="0" indent="0">
              <a:buNone/>
            </a:pPr>
            <a:r>
              <a:rPr lang="en-IN" sz="1200" dirty="0"/>
              <a:t>The SSD workflow revolves around discretizing the output space of bounding boxes into a set of default boxes at various aspect ratios and scales for each feature map location.</a:t>
            </a:r>
          </a:p>
          <a:p>
            <a:pPr marL="0" indent="0">
              <a:buNone/>
            </a:pPr>
            <a:endParaRPr lang="en-IN" sz="1200" dirty="0"/>
          </a:p>
          <a:p>
            <a:pPr>
              <a:buFont typeface="Arial" panose="020B0604020202020204" pitchFamily="34" charset="0"/>
              <a:buChar char="•"/>
            </a:pPr>
            <a:r>
              <a:rPr lang="en-IN" sz="1200" dirty="0"/>
              <a:t>The input image is processed by a base CNN (typically VGG-16, truncated before classification).</a:t>
            </a:r>
          </a:p>
          <a:p>
            <a:pPr>
              <a:buFont typeface="Arial" panose="020B0604020202020204" pitchFamily="34" charset="0"/>
              <a:buChar char="•"/>
            </a:pPr>
            <a:r>
              <a:rPr lang="en-IN" sz="1200" dirty="0"/>
              <a:t>Multiple additional convolutional layers generate feature maps at decreasing spatial sizes.</a:t>
            </a:r>
          </a:p>
          <a:p>
            <a:pPr>
              <a:buFont typeface="Arial" panose="020B0604020202020204" pitchFamily="34" charset="0"/>
              <a:buChar char="•"/>
            </a:pPr>
            <a:r>
              <a:rPr lang="en-IN" sz="1200" dirty="0"/>
              <a:t>At each location in these maps, a fixed set of default bounding boxes (of different shapes) is considered.</a:t>
            </a:r>
          </a:p>
          <a:p>
            <a:pPr>
              <a:buFont typeface="Arial" panose="020B0604020202020204" pitchFamily="34" charset="0"/>
              <a:buChar char="•"/>
            </a:pPr>
            <a:r>
              <a:rPr lang="en-IN" sz="1200" dirty="0"/>
              <a:t>For each default box, the network predicts:</a:t>
            </a:r>
          </a:p>
          <a:p>
            <a:pPr>
              <a:buFont typeface="Arial" panose="020B0604020202020204" pitchFamily="34" charset="0"/>
              <a:buChar char="•"/>
            </a:pPr>
            <a:r>
              <a:rPr lang="en-IN" sz="1200" dirty="0"/>
              <a:t>Bounding box offsets (location refinement).</a:t>
            </a:r>
          </a:p>
          <a:p>
            <a:pPr>
              <a:buFont typeface="Arial" panose="020B0604020202020204" pitchFamily="34" charset="0"/>
              <a:buChar char="•"/>
            </a:pPr>
            <a:r>
              <a:rPr lang="en-IN" sz="1200" dirty="0"/>
              <a:t>Confidence scores for each object category.</a:t>
            </a:r>
          </a:p>
          <a:p>
            <a:pPr>
              <a:buFont typeface="Arial" panose="020B0604020202020204" pitchFamily="34" charset="0"/>
              <a:buChar char="•"/>
            </a:pPr>
            <a:r>
              <a:rPr lang="en-IN" sz="1200" dirty="0"/>
              <a:t>Non-maximum suppression (NMS) is applied to produce the final set of detections.</a:t>
            </a:r>
          </a:p>
        </p:txBody>
      </p:sp>
      <p:pic>
        <p:nvPicPr>
          <p:cNvPr id="5" name="Picture 4" descr="A screenshot of a computer game&#10;&#10;AI-generated content may be incorrect.">
            <a:extLst>
              <a:ext uri="{FF2B5EF4-FFF2-40B4-BE49-F238E27FC236}">
                <a16:creationId xmlns:a16="http://schemas.microsoft.com/office/drawing/2014/main" id="{86285C02-108D-4279-9E69-052ACDB503C8}"/>
              </a:ext>
            </a:extLst>
          </p:cNvPr>
          <p:cNvPicPr>
            <a:picLocks noChangeAspect="1"/>
          </p:cNvPicPr>
          <p:nvPr/>
        </p:nvPicPr>
        <p:blipFill>
          <a:blip r:embed="rId2"/>
          <a:stretch>
            <a:fillRect/>
          </a:stretch>
        </p:blipFill>
        <p:spPr>
          <a:xfrm>
            <a:off x="461008" y="2227422"/>
            <a:ext cx="3880235" cy="26482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C34155-5445-7F7A-98A4-7F3697DE6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16CFB-AEF4-2C9C-7738-B2026AFB5070}"/>
              </a:ext>
            </a:extLst>
          </p:cNvPr>
          <p:cNvSpPr>
            <a:spLocks noGrp="1"/>
          </p:cNvSpPr>
          <p:nvPr>
            <p:ph type="title"/>
          </p:nvPr>
        </p:nvSpPr>
        <p:spPr>
          <a:xfrm>
            <a:off x="628650" y="3998018"/>
            <a:ext cx="2986391" cy="2216513"/>
          </a:xfrm>
        </p:spPr>
        <p:txBody>
          <a:bodyPr>
            <a:normAutofit/>
          </a:bodyPr>
          <a:lstStyle/>
          <a:p>
            <a:r>
              <a:rPr lang="en-IN" dirty="0"/>
              <a:t>SSD Architecture</a:t>
            </a:r>
          </a:p>
        </p:txBody>
      </p:sp>
      <p:sp>
        <p:nvSpPr>
          <p:cNvPr id="3" name="Content Placeholder 2">
            <a:extLst>
              <a:ext uri="{FF2B5EF4-FFF2-40B4-BE49-F238E27FC236}">
                <a16:creationId xmlns:a16="http://schemas.microsoft.com/office/drawing/2014/main" id="{AD43DE78-FC17-3DFE-DAEC-65ACD3B537AE}"/>
              </a:ext>
            </a:extLst>
          </p:cNvPr>
          <p:cNvSpPr>
            <a:spLocks noGrp="1"/>
          </p:cNvSpPr>
          <p:nvPr>
            <p:ph idx="1"/>
          </p:nvPr>
        </p:nvSpPr>
        <p:spPr>
          <a:xfrm>
            <a:off x="3728126" y="3429000"/>
            <a:ext cx="4787224" cy="2216512"/>
          </a:xfrm>
        </p:spPr>
        <p:txBody>
          <a:bodyPr>
            <a:noAutofit/>
          </a:bodyPr>
          <a:lstStyle/>
          <a:p>
            <a:pPr marL="0" indent="0">
              <a:buNone/>
            </a:pPr>
            <a:r>
              <a:rPr lang="en-IN" sz="1200" dirty="0"/>
              <a:t>SSD’s architecture is built on a feed-forward convolutional network augmented by additional layers for multi-scale detection</a:t>
            </a:r>
          </a:p>
          <a:p>
            <a:pPr marL="0" indent="0">
              <a:buNone/>
            </a:pPr>
            <a:endParaRPr lang="en-IN" sz="1200" dirty="0"/>
          </a:p>
          <a:p>
            <a:pPr>
              <a:buFont typeface="Arial" panose="020B0604020202020204" pitchFamily="34" charset="0"/>
              <a:buChar char="•"/>
            </a:pPr>
            <a:r>
              <a:rPr lang="en-IN" sz="1200" dirty="0"/>
              <a:t>Base Network: Truncated VGG-16 is commonly used for initial feature extraction.</a:t>
            </a:r>
          </a:p>
          <a:p>
            <a:pPr>
              <a:buFont typeface="Arial" panose="020B0604020202020204" pitchFamily="34" charset="0"/>
              <a:buChar char="•"/>
            </a:pPr>
            <a:r>
              <a:rPr lang="en-IN" sz="1200" dirty="0"/>
              <a:t>Extra Feature Layers: Additional convolutional layers produce lower-resolution feature maps for detecting larger objects.</a:t>
            </a:r>
          </a:p>
          <a:p>
            <a:pPr>
              <a:buFont typeface="Arial" panose="020B0604020202020204" pitchFamily="34" charset="0"/>
              <a:buChar char="•"/>
            </a:pPr>
            <a:r>
              <a:rPr lang="en-IN" sz="1200" dirty="0"/>
              <a:t>Multi-scale Detection: Predictions are made from multiple layers (conv4_3, conv7, conv8_2, etc.), each responsible for objects at different sizes.</a:t>
            </a:r>
          </a:p>
          <a:p>
            <a:pPr>
              <a:buFont typeface="Arial" panose="020B0604020202020204" pitchFamily="34" charset="0"/>
              <a:buChar char="•"/>
            </a:pPr>
            <a:r>
              <a:rPr lang="en-IN" sz="1200" dirty="0"/>
              <a:t>Convolutional Predictors: Small 3×3 convolutional filters applied to each feature map location for predicting class scores and bounding box offsets.</a:t>
            </a:r>
          </a:p>
          <a:p>
            <a:pPr>
              <a:buFont typeface="Arial" panose="020B0604020202020204" pitchFamily="34" charset="0"/>
              <a:buChar char="•"/>
            </a:pPr>
            <a:r>
              <a:rPr lang="en-IN" sz="1200" dirty="0"/>
              <a:t>Default Boxes: Each feature map cell uses multiple default boxes with various aspect ratios and scales.</a:t>
            </a:r>
          </a:p>
          <a:p>
            <a:pPr marL="0" indent="0">
              <a:buNone/>
            </a:pPr>
            <a:endParaRPr lang="en-IN" sz="1200" dirty="0"/>
          </a:p>
        </p:txBody>
      </p:sp>
      <p:pic>
        <p:nvPicPr>
          <p:cNvPr id="6" name="Picture 5" descr="A diagram of a variety of rectangular objects&#10;&#10;AI-generated content may be incorrect.">
            <a:extLst>
              <a:ext uri="{FF2B5EF4-FFF2-40B4-BE49-F238E27FC236}">
                <a16:creationId xmlns:a16="http://schemas.microsoft.com/office/drawing/2014/main" id="{98F08E83-391E-8DB4-E3A7-3F3314BE4B11}"/>
              </a:ext>
            </a:extLst>
          </p:cNvPr>
          <p:cNvPicPr>
            <a:picLocks noChangeAspect="1"/>
          </p:cNvPicPr>
          <p:nvPr/>
        </p:nvPicPr>
        <p:blipFill>
          <a:blip r:embed="rId2"/>
          <a:stretch>
            <a:fillRect/>
          </a:stretch>
        </p:blipFill>
        <p:spPr>
          <a:xfrm>
            <a:off x="182405" y="579461"/>
            <a:ext cx="8779189" cy="250206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375926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123444"/>
            <a:ext cx="4110275" cy="1011436"/>
          </a:xfrm>
        </p:spPr>
        <p:txBody>
          <a:bodyPr anchor="b">
            <a:normAutofit/>
          </a:bodyPr>
          <a:lstStyle/>
          <a:p>
            <a:r>
              <a:rPr dirty="0" err="1"/>
              <a:t>RetinaNet</a:t>
            </a:r>
            <a:endParaRPr dirty="0"/>
          </a:p>
        </p:txBody>
      </p:sp>
      <p:sp>
        <p:nvSpPr>
          <p:cNvPr id="3" name="Content Placeholder 2"/>
          <p:cNvSpPr>
            <a:spLocks noGrp="1"/>
          </p:cNvSpPr>
          <p:nvPr>
            <p:ph idx="1"/>
          </p:nvPr>
        </p:nvSpPr>
        <p:spPr>
          <a:xfrm>
            <a:off x="4430101" y="1258324"/>
            <a:ext cx="4421291" cy="5078468"/>
          </a:xfrm>
        </p:spPr>
        <p:txBody>
          <a:bodyPr>
            <a:normAutofit/>
          </a:bodyPr>
          <a:lstStyle/>
          <a:p>
            <a:r>
              <a:rPr lang="en-IN" sz="1600" dirty="0" err="1"/>
              <a:t>RetinaNet</a:t>
            </a:r>
            <a:r>
              <a:rPr lang="en-IN" sz="1600" dirty="0"/>
              <a:t> is a one-stage object detector that achieves both high accuracy and fast inference by addressing the extreme foreground-background class imbalance in dense detection. It introduces the Focal Loss to focus learning on hard, misclassified examples, enabling one-stage detectors to rival or surpass two-stage detectors like Faster R-CNN in </a:t>
            </a:r>
            <a:r>
              <a:rPr lang="en-IN" sz="1600" dirty="0" err="1"/>
              <a:t>accur</a:t>
            </a:r>
            <a:endParaRPr lang="en-IN" sz="1600" dirty="0"/>
          </a:p>
          <a:p>
            <a:endParaRPr lang="en-IN" sz="1600" dirty="0"/>
          </a:p>
          <a:p>
            <a:pPr marL="0" indent="0">
              <a:buNone/>
            </a:pPr>
            <a:r>
              <a:rPr lang="en-IN" sz="1600" dirty="0"/>
              <a:t>Key points:</a:t>
            </a:r>
          </a:p>
          <a:p>
            <a:pPr>
              <a:buFont typeface="Arial" panose="020B0604020202020204" pitchFamily="34" charset="0"/>
              <a:buChar char="•"/>
            </a:pPr>
            <a:r>
              <a:rPr lang="en-IN" sz="1600" dirty="0"/>
              <a:t>Closes the accuracy gap between one-stage (fast) and two-stage (accurate) detectors.</a:t>
            </a:r>
          </a:p>
          <a:p>
            <a:pPr>
              <a:buFont typeface="Arial" panose="020B0604020202020204" pitchFamily="34" charset="0"/>
              <a:buChar char="•"/>
            </a:pPr>
            <a:r>
              <a:rPr lang="en-IN" sz="1600" dirty="0"/>
              <a:t>Well-suited for real-time applications due to simple and efficient design.</a:t>
            </a:r>
          </a:p>
        </p:txBody>
      </p:sp>
      <p:pic>
        <p:nvPicPr>
          <p:cNvPr id="5" name="Picture 4" descr="A graph with blue and orange lines&#10;&#10;AI-generated content may be incorrect.">
            <a:extLst>
              <a:ext uri="{FF2B5EF4-FFF2-40B4-BE49-F238E27FC236}">
                <a16:creationId xmlns:a16="http://schemas.microsoft.com/office/drawing/2014/main" id="{3BC81840-8519-BA8B-B7A8-0C701241BFDF}"/>
              </a:ext>
            </a:extLst>
          </p:cNvPr>
          <p:cNvPicPr>
            <a:picLocks noChangeAspect="1"/>
          </p:cNvPicPr>
          <p:nvPr/>
        </p:nvPicPr>
        <p:blipFill>
          <a:blip r:embed="rId2"/>
          <a:stretch>
            <a:fillRect/>
          </a:stretch>
        </p:blipFill>
        <p:spPr>
          <a:xfrm>
            <a:off x="459486" y="1628656"/>
            <a:ext cx="3511129" cy="36290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1B53AE-8495-65C4-4ED3-BCCC3EB2E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C6C6D-8522-553E-4D6C-793D1099872C}"/>
              </a:ext>
            </a:extLst>
          </p:cNvPr>
          <p:cNvSpPr>
            <a:spLocks noGrp="1"/>
          </p:cNvSpPr>
          <p:nvPr>
            <p:ph type="title"/>
          </p:nvPr>
        </p:nvSpPr>
        <p:spPr>
          <a:xfrm>
            <a:off x="323847" y="82296"/>
            <a:ext cx="4248153" cy="950976"/>
          </a:xfrm>
        </p:spPr>
        <p:txBody>
          <a:bodyPr anchor="b">
            <a:normAutofit/>
          </a:bodyPr>
          <a:lstStyle/>
          <a:p>
            <a:r>
              <a:rPr dirty="0" err="1"/>
              <a:t>RetinaNet</a:t>
            </a:r>
            <a:r>
              <a:rPr lang="en-US" dirty="0"/>
              <a:t> Workflow</a:t>
            </a:r>
            <a:endParaRPr dirty="0"/>
          </a:p>
        </p:txBody>
      </p:sp>
      <p:sp>
        <p:nvSpPr>
          <p:cNvPr id="3" name="Content Placeholder 2">
            <a:extLst>
              <a:ext uri="{FF2B5EF4-FFF2-40B4-BE49-F238E27FC236}">
                <a16:creationId xmlns:a16="http://schemas.microsoft.com/office/drawing/2014/main" id="{9C6CA623-DF8B-94D7-91E9-4AB66E5A262D}"/>
              </a:ext>
            </a:extLst>
          </p:cNvPr>
          <p:cNvSpPr>
            <a:spLocks noGrp="1"/>
          </p:cNvSpPr>
          <p:nvPr>
            <p:ph idx="1"/>
          </p:nvPr>
        </p:nvSpPr>
        <p:spPr>
          <a:xfrm>
            <a:off x="501188" y="4142232"/>
            <a:ext cx="8415946" cy="2902640"/>
          </a:xfrm>
        </p:spPr>
        <p:txBody>
          <a:bodyPr anchor="t">
            <a:normAutofit/>
          </a:bodyPr>
          <a:lstStyle/>
          <a:p>
            <a:pPr marL="0" indent="0">
              <a:buNone/>
            </a:pPr>
            <a:r>
              <a:rPr lang="en-IN" sz="1200" dirty="0" err="1"/>
              <a:t>RetinaNet</a:t>
            </a:r>
            <a:r>
              <a:rPr lang="en-IN" sz="1200" dirty="0"/>
              <a:t> processes images in a single shot, predicting classes and bounding boxes for a dense grid of anchors across multiple feature map levels.</a:t>
            </a:r>
          </a:p>
          <a:p>
            <a:endParaRPr lang="en-IN" sz="1200" dirty="0"/>
          </a:p>
          <a:p>
            <a:pPr marL="0" indent="0">
              <a:buNone/>
            </a:pPr>
            <a:r>
              <a:rPr lang="en-IN" sz="1200" dirty="0"/>
              <a:t>Workflow steps:</a:t>
            </a:r>
          </a:p>
          <a:p>
            <a:pPr>
              <a:buFont typeface="Arial" panose="020B0604020202020204" pitchFamily="34" charset="0"/>
              <a:buChar char="•"/>
            </a:pPr>
            <a:r>
              <a:rPr lang="en-IN" sz="1200" dirty="0"/>
              <a:t>Input image passes through a </a:t>
            </a:r>
            <a:r>
              <a:rPr lang="en-IN" sz="1200" dirty="0" err="1"/>
              <a:t>ResNet+FPN</a:t>
            </a:r>
            <a:r>
              <a:rPr lang="en-IN" sz="1200" dirty="0"/>
              <a:t> backbone, generating a pyramid of multi-scale feature maps.</a:t>
            </a:r>
          </a:p>
          <a:p>
            <a:pPr>
              <a:buFont typeface="Arial" panose="020B0604020202020204" pitchFamily="34" charset="0"/>
              <a:buChar char="•"/>
            </a:pPr>
            <a:r>
              <a:rPr lang="en-IN" sz="1200" dirty="0"/>
              <a:t>At each location on every feature map, multiple anchor boxes are generated with different scales and aspect ratios.</a:t>
            </a:r>
          </a:p>
          <a:p>
            <a:pPr>
              <a:buFont typeface="Arial" panose="020B0604020202020204" pitchFamily="34" charset="0"/>
              <a:buChar char="•"/>
            </a:pPr>
            <a:r>
              <a:rPr lang="en-IN" sz="1200" dirty="0"/>
              <a:t>Two subnetworks process each anchor:</a:t>
            </a:r>
          </a:p>
          <a:p>
            <a:pPr>
              <a:buFont typeface="Arial" panose="020B0604020202020204" pitchFamily="34" charset="0"/>
              <a:buChar char="•"/>
            </a:pPr>
            <a:r>
              <a:rPr lang="en-IN" sz="1200" dirty="0"/>
              <a:t>Classification subnet: predicts probability of each class for each anchor.</a:t>
            </a:r>
          </a:p>
          <a:p>
            <a:pPr>
              <a:buFont typeface="Arial" panose="020B0604020202020204" pitchFamily="34" charset="0"/>
              <a:buChar char="•"/>
            </a:pPr>
            <a:r>
              <a:rPr lang="en-IN" sz="1200" dirty="0"/>
              <a:t>Box regression subnet: predicts bounding box coordinates for each anchor.</a:t>
            </a:r>
          </a:p>
          <a:p>
            <a:pPr>
              <a:buFont typeface="Arial" panose="020B0604020202020204" pitchFamily="34" charset="0"/>
              <a:buChar char="•"/>
            </a:pPr>
            <a:r>
              <a:rPr lang="en-IN" sz="1200" dirty="0"/>
              <a:t>All predictions are post-processed with non-maximum suppression to remove duplicates.</a:t>
            </a:r>
          </a:p>
          <a:p>
            <a:endParaRPr lang="en-IN" sz="1200" dirty="0"/>
          </a:p>
        </p:txBody>
      </p:sp>
      <p:pic>
        <p:nvPicPr>
          <p:cNvPr id="5" name="Picture 4" descr="A diagram of a network&#10;&#10;AI-generated content may be incorrect.">
            <a:extLst>
              <a:ext uri="{FF2B5EF4-FFF2-40B4-BE49-F238E27FC236}">
                <a16:creationId xmlns:a16="http://schemas.microsoft.com/office/drawing/2014/main" id="{E40F2FBB-6E2D-FB2D-BED6-FFE0EA265CF8}"/>
              </a:ext>
            </a:extLst>
          </p:cNvPr>
          <p:cNvPicPr>
            <a:picLocks noChangeAspect="1"/>
          </p:cNvPicPr>
          <p:nvPr/>
        </p:nvPicPr>
        <p:blipFill>
          <a:blip r:embed="rId2"/>
          <a:stretch>
            <a:fillRect/>
          </a:stretch>
        </p:blipFill>
        <p:spPr>
          <a:xfrm>
            <a:off x="501188" y="1188720"/>
            <a:ext cx="6914596" cy="2800412"/>
          </a:xfrm>
          <a:prstGeom prst="rect">
            <a:avLst/>
          </a:prstGeom>
        </p:spPr>
      </p:pic>
    </p:spTree>
    <p:extLst>
      <p:ext uri="{BB962C8B-B14F-4D97-AF65-F5344CB8AC3E}">
        <p14:creationId xmlns:p14="http://schemas.microsoft.com/office/powerpoint/2010/main" val="1921425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47" y="82296"/>
            <a:ext cx="4248153" cy="950976"/>
          </a:xfrm>
        </p:spPr>
        <p:txBody>
          <a:bodyPr anchor="b">
            <a:normAutofit/>
          </a:bodyPr>
          <a:lstStyle/>
          <a:p>
            <a:r>
              <a:rPr dirty="0" err="1"/>
              <a:t>RetinaNet</a:t>
            </a:r>
            <a:r>
              <a:rPr lang="en-US" dirty="0"/>
              <a:t> Architecture</a:t>
            </a:r>
            <a:endParaRPr dirty="0"/>
          </a:p>
        </p:txBody>
      </p:sp>
      <p:sp>
        <p:nvSpPr>
          <p:cNvPr id="3" name="Content Placeholder 2"/>
          <p:cNvSpPr>
            <a:spLocks noGrp="1"/>
          </p:cNvSpPr>
          <p:nvPr>
            <p:ph idx="1"/>
          </p:nvPr>
        </p:nvSpPr>
        <p:spPr>
          <a:xfrm>
            <a:off x="501188" y="4816298"/>
            <a:ext cx="7865573" cy="2317424"/>
          </a:xfrm>
        </p:spPr>
        <p:txBody>
          <a:bodyPr anchor="t">
            <a:normAutofit/>
          </a:bodyPr>
          <a:lstStyle/>
          <a:p>
            <a:pPr marL="0" indent="0">
              <a:buNone/>
            </a:pPr>
            <a:r>
              <a:rPr lang="en-IN" sz="1600" dirty="0" err="1"/>
              <a:t>RetinaNet</a:t>
            </a:r>
            <a:r>
              <a:rPr lang="en-IN" sz="1600" dirty="0"/>
              <a:t> is built around three main components:</a:t>
            </a:r>
          </a:p>
          <a:p>
            <a:pPr>
              <a:buFont typeface="Arial" panose="020B0604020202020204" pitchFamily="34" charset="0"/>
              <a:buChar char="•"/>
            </a:pPr>
            <a:r>
              <a:rPr lang="en-IN" sz="1600" dirty="0" err="1"/>
              <a:t>ResNet</a:t>
            </a:r>
            <a:r>
              <a:rPr lang="en-IN" sz="1600" dirty="0"/>
              <a:t> + Feature Pyramid Network (FPN) backbone: Extracts rich, multi-scale features from the image.</a:t>
            </a:r>
          </a:p>
          <a:p>
            <a:pPr>
              <a:buFont typeface="Arial" panose="020B0604020202020204" pitchFamily="34" charset="0"/>
              <a:buChar char="•"/>
            </a:pPr>
            <a:r>
              <a:rPr lang="en-IN" sz="1600" dirty="0"/>
              <a:t>Classification subnet: Deep, small fully-convolutional network that outputs class probabilities for every anchor at every spatial position.</a:t>
            </a:r>
          </a:p>
          <a:p>
            <a:pPr>
              <a:buFont typeface="Arial" panose="020B0604020202020204" pitchFamily="34" charset="0"/>
              <a:buChar char="•"/>
            </a:pPr>
            <a:r>
              <a:rPr lang="en-IN" sz="1600" dirty="0"/>
              <a:t>Box regression subnet: Predicts box offsets for each anchor.</a:t>
            </a:r>
          </a:p>
          <a:p>
            <a:pPr>
              <a:buFont typeface="Arial" panose="020B0604020202020204" pitchFamily="34" charset="0"/>
              <a:buChar char="•"/>
            </a:pPr>
            <a:r>
              <a:rPr lang="en-IN" sz="1600" dirty="0"/>
              <a:t>Uses anchor boxes of multiple scales and aspect ratios at each feature map location.</a:t>
            </a:r>
          </a:p>
        </p:txBody>
      </p:sp>
      <p:pic>
        <p:nvPicPr>
          <p:cNvPr id="5" name="Picture 4" descr="A diagram of a network&#10;&#10;AI-generated content may be incorrect.">
            <a:extLst>
              <a:ext uri="{FF2B5EF4-FFF2-40B4-BE49-F238E27FC236}">
                <a16:creationId xmlns:a16="http://schemas.microsoft.com/office/drawing/2014/main" id="{C7D0AD44-79F5-FFD3-4B9A-AEF51F57FC07}"/>
              </a:ext>
            </a:extLst>
          </p:cNvPr>
          <p:cNvPicPr>
            <a:picLocks noChangeAspect="1"/>
          </p:cNvPicPr>
          <p:nvPr/>
        </p:nvPicPr>
        <p:blipFill>
          <a:blip r:embed="rId2"/>
          <a:stretch>
            <a:fillRect/>
          </a:stretch>
        </p:blipFill>
        <p:spPr>
          <a:xfrm>
            <a:off x="501188" y="1188719"/>
            <a:ext cx="8194756" cy="33188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E13C6D-2925-E726-BE00-064347A76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20662-33A9-0D02-E449-75BA4E2305D6}"/>
              </a:ext>
            </a:extLst>
          </p:cNvPr>
          <p:cNvSpPr>
            <a:spLocks noGrp="1"/>
          </p:cNvSpPr>
          <p:nvPr>
            <p:ph type="title"/>
          </p:nvPr>
        </p:nvSpPr>
        <p:spPr>
          <a:xfrm>
            <a:off x="461008" y="502920"/>
            <a:ext cx="7887465" cy="896112"/>
          </a:xfrm>
        </p:spPr>
        <p:txBody>
          <a:bodyPr anchor="b">
            <a:normAutofit/>
          </a:bodyPr>
          <a:lstStyle/>
          <a:p>
            <a:r>
              <a:rPr dirty="0" err="1"/>
              <a:t>RetinaNet</a:t>
            </a:r>
            <a:r>
              <a:rPr lang="en-US" dirty="0"/>
              <a:t>: Focal Loss </a:t>
            </a:r>
            <a:endParaRPr dirty="0"/>
          </a:p>
        </p:txBody>
      </p:sp>
      <p:sp>
        <p:nvSpPr>
          <p:cNvPr id="3" name="Content Placeholder 2">
            <a:extLst>
              <a:ext uri="{FF2B5EF4-FFF2-40B4-BE49-F238E27FC236}">
                <a16:creationId xmlns:a16="http://schemas.microsoft.com/office/drawing/2014/main" id="{A860F6A1-D98F-37A6-32F4-EFC9429E92CC}"/>
              </a:ext>
            </a:extLst>
          </p:cNvPr>
          <p:cNvSpPr>
            <a:spLocks noGrp="1"/>
          </p:cNvSpPr>
          <p:nvPr>
            <p:ph idx="1"/>
          </p:nvPr>
        </p:nvSpPr>
        <p:spPr>
          <a:xfrm>
            <a:off x="4572000" y="1755474"/>
            <a:ext cx="4039362" cy="3817942"/>
          </a:xfrm>
        </p:spPr>
        <p:txBody>
          <a:bodyPr anchor="t">
            <a:noAutofit/>
          </a:bodyPr>
          <a:lstStyle/>
          <a:p>
            <a:pPr marL="0" indent="0">
              <a:buNone/>
            </a:pPr>
            <a:r>
              <a:rPr lang="en-IN" sz="1600" dirty="0">
                <a:effectLst/>
                <a:latin typeface="Helvetica" pitchFamily="2" charset="0"/>
              </a:rPr>
              <a:t>FL(pt) =−(1−pt)</a:t>
            </a:r>
            <a:r>
              <a:rPr lang="el-GR" sz="1600" dirty="0">
                <a:effectLst/>
                <a:latin typeface="Helvetica" pitchFamily="2" charset="0"/>
              </a:rPr>
              <a:t>γ</a:t>
            </a:r>
            <a:r>
              <a:rPr lang="en-IN" sz="1600" dirty="0">
                <a:effectLst/>
                <a:latin typeface="Helvetica" pitchFamily="2" charset="0"/>
              </a:rPr>
              <a:t>log(pt)</a:t>
            </a:r>
          </a:p>
          <a:p>
            <a:pPr>
              <a:buFont typeface="Arial" panose="020B0604020202020204" pitchFamily="34" charset="0"/>
              <a:buChar char="•"/>
            </a:pPr>
            <a:r>
              <a:rPr lang="en-IN" sz="1600" dirty="0"/>
              <a:t>Every sample is weighted according to its error!</a:t>
            </a:r>
          </a:p>
          <a:p>
            <a:pPr>
              <a:buFont typeface="Arial" panose="020B0604020202020204" pitchFamily="34" charset="0"/>
              <a:buChar char="•"/>
            </a:pPr>
            <a:r>
              <a:rPr lang="en-IN" sz="1600" dirty="0"/>
              <a:t>Modulating factor added</a:t>
            </a:r>
          </a:p>
          <a:p>
            <a:pPr>
              <a:buFont typeface="Arial" panose="020B0604020202020204" pitchFamily="34" charset="0"/>
              <a:buChar char="•"/>
            </a:pPr>
            <a:r>
              <a:rPr lang="en-IN" sz="1600" dirty="0"/>
              <a:t>Focusing parameter </a:t>
            </a:r>
            <a:r>
              <a:rPr lang="el-GR" sz="1600" dirty="0"/>
              <a:t>γ </a:t>
            </a:r>
            <a:r>
              <a:rPr lang="en-IN" sz="1600" dirty="0"/>
              <a:t>smoothly adjusts the rate at which easy examples are </a:t>
            </a:r>
            <a:r>
              <a:rPr lang="en-IN" sz="1600" dirty="0" err="1"/>
              <a:t>downweighted</a:t>
            </a:r>
            <a:endParaRPr lang="en-IN" sz="1600" dirty="0"/>
          </a:p>
          <a:p>
            <a:pPr>
              <a:buFont typeface="Arial" panose="020B0604020202020204" pitchFamily="34" charset="0"/>
              <a:buChar char="•"/>
            </a:pPr>
            <a:r>
              <a:rPr lang="en-IN" sz="1600" dirty="0"/>
              <a:t>Misclassified, pt is small, modulating factor is near 1, loss is unaffected.</a:t>
            </a:r>
          </a:p>
          <a:p>
            <a:pPr>
              <a:buFont typeface="Arial" panose="020B0604020202020204" pitchFamily="34" charset="0"/>
              <a:buChar char="•"/>
            </a:pPr>
            <a:r>
              <a:rPr lang="en-IN" sz="1600" dirty="0"/>
              <a:t>As pt → 1, the factor goes to 0 and the loss for well-classified examples is down-weighted..</a:t>
            </a:r>
          </a:p>
          <a:p>
            <a:pPr>
              <a:buFont typeface="Arial" panose="020B0604020202020204" pitchFamily="34" charset="0"/>
              <a:buChar char="•"/>
            </a:pPr>
            <a:r>
              <a:rPr lang="en-IN" sz="1600" dirty="0"/>
              <a:t>with </a:t>
            </a:r>
            <a:r>
              <a:rPr lang="el-GR" sz="1600" dirty="0"/>
              <a:t>γ = 2, </a:t>
            </a:r>
            <a:r>
              <a:rPr lang="en-IN" sz="1600" dirty="0"/>
              <a:t>example classified with pt = 0.9 would have 100× lower loss compared to CE and with pt ≈ 0.968 it would have 1000× lower loss. This in turn increases the importance of correcting misclassified examples!</a:t>
            </a:r>
          </a:p>
          <a:p>
            <a:pPr marL="0" indent="0">
              <a:buNone/>
            </a:pPr>
            <a:endParaRPr lang="en-IN" sz="1600" dirty="0"/>
          </a:p>
        </p:txBody>
      </p:sp>
      <p:pic>
        <p:nvPicPr>
          <p:cNvPr id="6" name="Picture 5" descr="A graph of a loss&#10;&#10;AI-generated content may be incorrect.">
            <a:extLst>
              <a:ext uri="{FF2B5EF4-FFF2-40B4-BE49-F238E27FC236}">
                <a16:creationId xmlns:a16="http://schemas.microsoft.com/office/drawing/2014/main" id="{D214C700-B89B-D4FE-91F7-FA9C315F1D48}"/>
              </a:ext>
            </a:extLst>
          </p:cNvPr>
          <p:cNvPicPr>
            <a:picLocks noChangeAspect="1"/>
          </p:cNvPicPr>
          <p:nvPr/>
        </p:nvPicPr>
        <p:blipFill>
          <a:blip r:embed="rId2"/>
          <a:stretch>
            <a:fillRect/>
          </a:stretch>
        </p:blipFill>
        <p:spPr>
          <a:xfrm>
            <a:off x="461008" y="2176098"/>
            <a:ext cx="3880235" cy="3608617"/>
          </a:xfrm>
          <a:prstGeom prst="rect">
            <a:avLst/>
          </a:prstGeom>
        </p:spPr>
      </p:pic>
    </p:spTree>
    <p:extLst>
      <p:ext uri="{BB962C8B-B14F-4D97-AF65-F5344CB8AC3E}">
        <p14:creationId xmlns:p14="http://schemas.microsoft.com/office/powerpoint/2010/main" val="361848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7" y="182879"/>
            <a:ext cx="7686297" cy="804672"/>
          </a:xfrm>
        </p:spPr>
        <p:txBody>
          <a:bodyPr anchor="b">
            <a:normAutofit/>
          </a:bodyPr>
          <a:lstStyle/>
          <a:p>
            <a:r>
              <a:rPr lang="en-IN" dirty="0"/>
              <a:t>Two-Stage Object Detectors</a:t>
            </a:r>
          </a:p>
        </p:txBody>
      </p:sp>
      <p:sp>
        <p:nvSpPr>
          <p:cNvPr id="3" name="Content Placeholder 2"/>
          <p:cNvSpPr>
            <a:spLocks noGrp="1"/>
          </p:cNvSpPr>
          <p:nvPr>
            <p:ph idx="1"/>
          </p:nvPr>
        </p:nvSpPr>
        <p:spPr>
          <a:xfrm>
            <a:off x="461008" y="3935858"/>
            <a:ext cx="7441566" cy="3122999"/>
          </a:xfrm>
        </p:spPr>
        <p:txBody>
          <a:bodyPr anchor="t">
            <a:normAutofit/>
          </a:bodyPr>
          <a:lstStyle/>
          <a:p>
            <a:pPr marL="0" indent="0">
              <a:buNone/>
            </a:pPr>
            <a:r>
              <a:rPr lang="en-IN" sz="1400" dirty="0"/>
              <a:t>Two-stage detectors break the object detection process into two distinct steps:</a:t>
            </a:r>
          </a:p>
          <a:p>
            <a:pPr>
              <a:buFont typeface="+mj-lt"/>
              <a:buAutoNum type="arabicPeriod"/>
            </a:pPr>
            <a:r>
              <a:rPr lang="en-IN" sz="1400" dirty="0"/>
              <a:t>Region Proposal:</a:t>
            </a:r>
          </a:p>
          <a:p>
            <a:r>
              <a:rPr lang="en-IN" sz="1400" dirty="0"/>
              <a:t>The first stage generates a set of candidate object regions (region proposals) within the image, which are likely to contain objects.</a:t>
            </a:r>
          </a:p>
          <a:p>
            <a:r>
              <a:rPr lang="en-IN" sz="1400" dirty="0"/>
              <a:t>Traditional methods (like Selective Search) use hand-crafted features and are computationally expensive, while modern two-stage detectors (like Faster R-CNN) use neural networks (Region Proposal Networks, RPNs) to generate these proposals efficiently</a:t>
            </a:r>
          </a:p>
          <a:p>
            <a:pPr marL="0" indent="0">
              <a:buNone/>
            </a:pPr>
            <a:r>
              <a:rPr lang="en-IN" sz="1400" dirty="0"/>
              <a:t>2.Region Classification and Refinement:</a:t>
            </a:r>
          </a:p>
          <a:p>
            <a:r>
              <a:rPr lang="en-IN" sz="1400" dirty="0"/>
              <a:t>The second stage classifies each proposed region and refines its bounding box.</a:t>
            </a:r>
          </a:p>
          <a:p>
            <a:r>
              <a:rPr lang="en-IN" sz="1400" dirty="0"/>
              <a:t>A convolutional neural network extracts features from each proposal and predicts the object class and bounding box adjustments.</a:t>
            </a:r>
          </a:p>
        </p:txBody>
      </p:sp>
      <p:pic>
        <p:nvPicPr>
          <p:cNvPr id="7" name="Picture 6" descr="A diagram of a machine&#10;&#10;AI-generated content may be incorrect.">
            <a:extLst>
              <a:ext uri="{FF2B5EF4-FFF2-40B4-BE49-F238E27FC236}">
                <a16:creationId xmlns:a16="http://schemas.microsoft.com/office/drawing/2014/main" id="{68AAA8FA-7F94-94AA-1DB5-E1F4881E74DC}"/>
              </a:ext>
            </a:extLst>
          </p:cNvPr>
          <p:cNvPicPr>
            <a:picLocks noChangeAspect="1"/>
          </p:cNvPicPr>
          <p:nvPr/>
        </p:nvPicPr>
        <p:blipFill>
          <a:blip r:embed="rId2"/>
          <a:stretch>
            <a:fillRect/>
          </a:stretch>
        </p:blipFill>
        <p:spPr>
          <a:xfrm>
            <a:off x="461007" y="1170429"/>
            <a:ext cx="6454776" cy="25109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333" y="1152450"/>
            <a:ext cx="3650876" cy="1752099"/>
          </a:xfrm>
        </p:spPr>
        <p:txBody>
          <a:bodyPr anchor="t">
            <a:normAutofit/>
          </a:bodyPr>
          <a:lstStyle/>
          <a:p>
            <a:r>
              <a:rPr lang="en-IN" sz="2800" dirty="0"/>
              <a:t>Faster R-CNN</a:t>
            </a:r>
          </a:p>
        </p:txBody>
      </p:sp>
      <p:sp>
        <p:nvSpPr>
          <p:cNvPr id="3" name="Content Placeholder 2"/>
          <p:cNvSpPr>
            <a:spLocks noGrp="1"/>
          </p:cNvSpPr>
          <p:nvPr>
            <p:ph idx="1"/>
          </p:nvPr>
        </p:nvSpPr>
        <p:spPr>
          <a:xfrm>
            <a:off x="4369209" y="838200"/>
            <a:ext cx="4487920" cy="2542032"/>
          </a:xfrm>
        </p:spPr>
        <p:txBody>
          <a:bodyPr>
            <a:noAutofit/>
          </a:bodyPr>
          <a:lstStyle/>
          <a:p>
            <a:pPr marL="0" indent="0">
              <a:buNone/>
            </a:pPr>
            <a:r>
              <a:rPr lang="en-IN" sz="1400" dirty="0"/>
              <a:t>Faster R-CNN is a two-stage object detection framework that integrates deep learning for both generating region proposals and performing object classification and bounding box regression. It builds upon previous R-CNN models by introducing a Region Proposal Network (RPN), making the process much faster and more accurate.</a:t>
            </a:r>
          </a:p>
          <a:p>
            <a:pPr>
              <a:buFont typeface="Arial" panose="020B0604020202020204" pitchFamily="34" charset="0"/>
              <a:buChar char="•"/>
            </a:pPr>
            <a:r>
              <a:rPr lang="en-IN" sz="1400" dirty="0"/>
              <a:t>Combines region proposal and detection in a single, unified network.</a:t>
            </a:r>
          </a:p>
          <a:p>
            <a:pPr>
              <a:buFont typeface="Arial" panose="020B0604020202020204" pitchFamily="34" charset="0"/>
              <a:buChar char="•"/>
            </a:pPr>
            <a:r>
              <a:rPr lang="en-IN" sz="1400" dirty="0"/>
              <a:t>Achieves state-of-the-art accuracy with improved speed compared to earlier detectors.</a:t>
            </a:r>
          </a:p>
        </p:txBody>
      </p:sp>
      <p:pic>
        <p:nvPicPr>
          <p:cNvPr id="5" name="Picture 4" descr="A horse racing with a few images&#10;&#10;AI-generated content may be incorrect.">
            <a:extLst>
              <a:ext uri="{FF2B5EF4-FFF2-40B4-BE49-F238E27FC236}">
                <a16:creationId xmlns:a16="http://schemas.microsoft.com/office/drawing/2014/main" id="{D3FCD4A8-0509-E508-BB2C-2E30EDBB9807}"/>
              </a:ext>
            </a:extLst>
          </p:cNvPr>
          <p:cNvPicPr>
            <a:picLocks noChangeAspect="1"/>
          </p:cNvPicPr>
          <p:nvPr/>
        </p:nvPicPr>
        <p:blipFill>
          <a:blip r:embed="rId2"/>
          <a:stretch>
            <a:fillRect/>
          </a:stretch>
        </p:blipFill>
        <p:spPr>
          <a:xfrm>
            <a:off x="484435" y="3403758"/>
            <a:ext cx="8175130" cy="26160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8067" y="261576"/>
            <a:ext cx="4905932" cy="920159"/>
          </a:xfrm>
        </p:spPr>
        <p:txBody>
          <a:bodyPr anchor="b">
            <a:normAutofit/>
          </a:bodyPr>
          <a:lstStyle/>
          <a:p>
            <a:r>
              <a:rPr lang="en-US" dirty="0"/>
              <a:t>Faster </a:t>
            </a:r>
            <a:r>
              <a:rPr dirty="0"/>
              <a:t>R-CNN - </a:t>
            </a:r>
            <a:r>
              <a:rPr lang="en-US" dirty="0"/>
              <a:t>workflow</a:t>
            </a:r>
            <a:endParaRPr dirty="0"/>
          </a:p>
        </p:txBody>
      </p:sp>
      <p:sp>
        <p:nvSpPr>
          <p:cNvPr id="3" name="Content Placeholder 2"/>
          <p:cNvSpPr>
            <a:spLocks noGrp="1"/>
          </p:cNvSpPr>
          <p:nvPr>
            <p:ph idx="1"/>
          </p:nvPr>
        </p:nvSpPr>
        <p:spPr>
          <a:xfrm>
            <a:off x="4572000" y="1443311"/>
            <a:ext cx="4294094" cy="5153113"/>
          </a:xfrm>
        </p:spPr>
        <p:txBody>
          <a:bodyPr>
            <a:normAutofit/>
          </a:bodyPr>
          <a:lstStyle/>
          <a:p>
            <a:pPr marL="0" indent="0">
              <a:buNone/>
            </a:pPr>
            <a:r>
              <a:rPr lang="en-IN" sz="1600" dirty="0"/>
              <a:t>Faster R-CNN breaks the object detection process into two stages:</a:t>
            </a:r>
          </a:p>
          <a:p>
            <a:pPr>
              <a:buFont typeface="+mj-lt"/>
              <a:buAutoNum type="arabicPeriod"/>
            </a:pPr>
            <a:r>
              <a:rPr lang="en-IN" sz="1600" dirty="0"/>
              <a:t>Region Proposal:</a:t>
            </a:r>
          </a:p>
          <a:p>
            <a:pPr marL="0" indent="0">
              <a:buNone/>
            </a:pPr>
            <a:r>
              <a:rPr lang="en-IN" sz="1600" dirty="0"/>
              <a:t>Uses a Region Proposal Network (RPN) to scan the feature map and generate candidate object regions (proposals) likely to contain objects.</a:t>
            </a:r>
          </a:p>
          <a:p>
            <a:pPr marL="0" indent="0">
              <a:buNone/>
            </a:pPr>
            <a:r>
              <a:rPr lang="en-IN" sz="1600" dirty="0"/>
              <a:t>Proposals are generated efficiently via sliding windows and anchor boxes at each position.</a:t>
            </a:r>
          </a:p>
          <a:p>
            <a:pPr marL="0" indent="0">
              <a:buNone/>
            </a:pPr>
            <a:r>
              <a:rPr lang="en-IN" sz="1600" dirty="0"/>
              <a:t>2.Region Classification &amp; Refinement:</a:t>
            </a:r>
          </a:p>
          <a:p>
            <a:pPr marL="0" indent="0">
              <a:buNone/>
            </a:pPr>
            <a:r>
              <a:rPr lang="en-IN" sz="1600" dirty="0"/>
              <a:t>For each proposal, ROI pooling extracts a fixed-size feature map.</a:t>
            </a:r>
          </a:p>
          <a:p>
            <a:pPr marL="0" indent="0">
              <a:buNone/>
            </a:pPr>
            <a:r>
              <a:rPr lang="en-IN" sz="1600" dirty="0"/>
              <a:t>The network classifies the region (object category or background) and refines the bounding box coordinates.</a:t>
            </a:r>
            <a:br>
              <a:rPr lang="en-IN" sz="1600" dirty="0"/>
            </a:br>
            <a:endParaRPr lang="en-IN" sz="1600" dirty="0"/>
          </a:p>
          <a:p>
            <a:pPr>
              <a:buFont typeface="Arial" panose="020B0604020202020204" pitchFamily="34" charset="0"/>
              <a:buChar char="•"/>
            </a:pPr>
            <a:r>
              <a:rPr lang="en-IN" sz="1600" dirty="0"/>
              <a:t>The RPN and the detection network share convolutional features, making the system efficient.</a:t>
            </a:r>
          </a:p>
        </p:txBody>
      </p:sp>
      <p:pic>
        <p:nvPicPr>
          <p:cNvPr id="7" name="Picture 6" descr="A diagram of a network&#10;&#10;AI-generated content may be incorrect.">
            <a:extLst>
              <a:ext uri="{FF2B5EF4-FFF2-40B4-BE49-F238E27FC236}">
                <a16:creationId xmlns:a16="http://schemas.microsoft.com/office/drawing/2014/main" id="{BA4BAACA-9EA7-EAB7-C88B-ACF0CF55457B}"/>
              </a:ext>
            </a:extLst>
          </p:cNvPr>
          <p:cNvPicPr>
            <a:picLocks noChangeAspect="1"/>
          </p:cNvPicPr>
          <p:nvPr/>
        </p:nvPicPr>
        <p:blipFill>
          <a:blip r:embed="rId2"/>
          <a:srcRect l="7177" r="10198"/>
          <a:stretch/>
        </p:blipFill>
        <p:spPr>
          <a:xfrm>
            <a:off x="134471" y="1846729"/>
            <a:ext cx="3922059" cy="31645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548640"/>
            <a:ext cx="2743200" cy="1294374"/>
          </a:xfrm>
        </p:spPr>
        <p:txBody>
          <a:bodyPr>
            <a:normAutofit/>
          </a:bodyPr>
          <a:lstStyle/>
          <a:p>
            <a:r>
              <a:rPr lang="en-US" dirty="0">
                <a:latin typeface="Times New Roman" panose="02020603050405020304" pitchFamily="18" charset="0"/>
                <a:cs typeface="Times New Roman" panose="02020603050405020304" pitchFamily="18" charset="0"/>
              </a:rPr>
              <a:t>YOLO Family </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60386" y="548637"/>
            <a:ext cx="4921078" cy="5760723"/>
          </a:xfrm>
        </p:spPr>
        <p:txBody>
          <a:bodyPr>
            <a:normAutofit/>
          </a:bodyPr>
          <a:lstStyle/>
          <a:p>
            <a:pPr marL="0" indent="0">
              <a:buNone/>
            </a:pPr>
            <a:r>
              <a:rPr lang="en-IN" sz="1600" dirty="0"/>
              <a:t>What Is YOLO</a:t>
            </a:r>
          </a:p>
          <a:p>
            <a:pPr marL="0" indent="0">
              <a:buNone/>
            </a:pPr>
            <a:r>
              <a:rPr lang="en-IN" sz="1600" dirty="0"/>
              <a:t>“You Only Look Once” (YOLO) proposes using an end-to-end neural network that makes predictions of bounding boxes and class probabilities all at once, rather than repurposing classifiers for detection.</a:t>
            </a:r>
          </a:p>
          <a:p>
            <a:pPr marL="0" indent="0">
              <a:buNone/>
            </a:pPr>
            <a:endParaRPr lang="en-IN" sz="1600" dirty="0"/>
          </a:p>
          <a:p>
            <a:pPr>
              <a:buFont typeface="Arial" panose="020B0604020202020204" pitchFamily="34" charset="0"/>
              <a:buChar char="•"/>
            </a:pPr>
            <a:r>
              <a:rPr lang="en-IN" sz="1600" dirty="0"/>
              <a:t>Single Iteration, End-to-End</a:t>
            </a:r>
          </a:p>
          <a:p>
            <a:pPr marL="0" indent="0">
              <a:buNone/>
            </a:pPr>
            <a:r>
              <a:rPr lang="en-IN" sz="1600" dirty="0"/>
              <a:t>YOLO performs all its predictions with a single fully connected layer, requiring just one forward pass over the image to produce detections.</a:t>
            </a:r>
          </a:p>
          <a:p>
            <a:pPr marL="0" indent="0">
              <a:buNone/>
            </a:pPr>
            <a:endParaRPr lang="en-IN" sz="1600" dirty="0"/>
          </a:p>
          <a:p>
            <a:pPr>
              <a:buFont typeface="Arial" panose="020B0604020202020204" pitchFamily="34" charset="0"/>
              <a:buChar char="•"/>
            </a:pPr>
            <a:r>
              <a:rPr lang="en-IN" sz="1600" dirty="0"/>
              <a:t>Fast Inference for Real-Time</a:t>
            </a:r>
          </a:p>
          <a:p>
            <a:pPr marL="0" indent="0">
              <a:buNone/>
            </a:pPr>
            <a:r>
              <a:rPr lang="en-IN" sz="1600" dirty="0"/>
              <a:t>By unifying the entire detection pipeline into one network, YOLO processes an image in a single pass, enabling real-time speeds</a:t>
            </a:r>
          </a:p>
          <a:p>
            <a:pPr marL="0" indent="0">
              <a:buNone/>
            </a:pPr>
            <a:endParaRPr lang="en-IN" sz="1600" dirty="0"/>
          </a:p>
          <a:p>
            <a:pPr>
              <a:buFont typeface="Arial" panose="020B0604020202020204" pitchFamily="34" charset="0"/>
              <a:buChar char="•"/>
            </a:pPr>
            <a:r>
              <a:rPr lang="en-IN" sz="1600" dirty="0"/>
              <a:t>Global Reasoning</a:t>
            </a:r>
          </a:p>
          <a:p>
            <a:pPr marL="0" indent="0">
              <a:buNone/>
            </a:pPr>
            <a:r>
              <a:rPr lang="en-IN" sz="1600" dirty="0"/>
              <a:t>By seeing the full image during both training and inference, YOLO encodes contextual information—reducing background false positives compared to sliding-window or proposal-based methods.  </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p:txBody>
      </p:sp>
      <p:pic>
        <p:nvPicPr>
          <p:cNvPr id="5" name="Picture 4" descr="A screenshot of a computer&#10;&#10;AI-generated content may be incorrect.">
            <a:extLst>
              <a:ext uri="{FF2B5EF4-FFF2-40B4-BE49-F238E27FC236}">
                <a16:creationId xmlns:a16="http://schemas.microsoft.com/office/drawing/2014/main" id="{A179E95A-C638-559D-E2F5-2B88C61CC7E2}"/>
              </a:ext>
            </a:extLst>
          </p:cNvPr>
          <p:cNvPicPr>
            <a:picLocks noChangeAspect="1"/>
          </p:cNvPicPr>
          <p:nvPr/>
        </p:nvPicPr>
        <p:blipFill>
          <a:blip r:embed="rId2"/>
          <a:srcRect l="5523" r="3196" b="-2"/>
          <a:stretch>
            <a:fillRect/>
          </a:stretch>
        </p:blipFill>
        <p:spPr>
          <a:xfrm>
            <a:off x="545536" y="2008094"/>
            <a:ext cx="2620736" cy="43012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028" y="96145"/>
            <a:ext cx="8484950" cy="933361"/>
          </a:xfrm>
        </p:spPr>
        <p:txBody>
          <a:bodyPr anchor="b">
            <a:normAutofit/>
          </a:bodyPr>
          <a:lstStyle/>
          <a:p>
            <a:r>
              <a:rPr lang="en-US" dirty="0"/>
              <a:t>Faster R-CNN - Architecture</a:t>
            </a:r>
          </a:p>
        </p:txBody>
      </p:sp>
      <p:sp>
        <p:nvSpPr>
          <p:cNvPr id="3" name="Content Placeholder 2"/>
          <p:cNvSpPr>
            <a:spLocks noGrp="1"/>
          </p:cNvSpPr>
          <p:nvPr>
            <p:ph idx="1"/>
          </p:nvPr>
        </p:nvSpPr>
        <p:spPr>
          <a:xfrm>
            <a:off x="4061011" y="1125650"/>
            <a:ext cx="4836313" cy="5454444"/>
          </a:xfrm>
        </p:spPr>
        <p:txBody>
          <a:bodyPr>
            <a:noAutofit/>
          </a:bodyPr>
          <a:lstStyle/>
          <a:p>
            <a:pPr marL="0" indent="0">
              <a:buNone/>
            </a:pPr>
            <a:r>
              <a:rPr lang="en-IN" sz="1600" dirty="0"/>
              <a:t>The architecture of Faster R-CNN is built around the following components:</a:t>
            </a:r>
          </a:p>
          <a:p>
            <a:pPr>
              <a:buFont typeface="Arial" panose="020B0604020202020204" pitchFamily="34" charset="0"/>
              <a:buChar char="•"/>
            </a:pPr>
            <a:r>
              <a:rPr lang="en-IN" sz="1600" dirty="0"/>
              <a:t>Convolutional Backbone: Extracts feature maps from the input image (e.g., VGG-16, </a:t>
            </a:r>
            <a:r>
              <a:rPr lang="en-IN" sz="1600" dirty="0" err="1"/>
              <a:t>ResNet</a:t>
            </a:r>
            <a:r>
              <a:rPr lang="en-IN" sz="1600" dirty="0"/>
              <a:t>).</a:t>
            </a:r>
          </a:p>
          <a:p>
            <a:pPr>
              <a:buFont typeface="Arial" panose="020B0604020202020204" pitchFamily="34" charset="0"/>
              <a:buChar char="•"/>
            </a:pPr>
            <a:r>
              <a:rPr lang="en-IN" sz="1600" dirty="0"/>
              <a:t>Region Proposal Network (RPN):</a:t>
            </a:r>
          </a:p>
          <a:p>
            <a:pPr marL="0" indent="0">
              <a:buNone/>
            </a:pPr>
            <a:r>
              <a:rPr lang="en-IN" sz="1600" dirty="0"/>
              <a:t>Slides over the shared feature map.</a:t>
            </a:r>
          </a:p>
          <a:p>
            <a:pPr marL="0" indent="0">
              <a:buNone/>
            </a:pPr>
            <a:r>
              <a:rPr lang="en-IN" sz="1600" dirty="0"/>
              <a:t>Proposes object regions using anchor boxes of different scales and aspect ratios.</a:t>
            </a:r>
          </a:p>
          <a:p>
            <a:pPr>
              <a:buFont typeface="Arial" panose="020B0604020202020204" pitchFamily="34" charset="0"/>
              <a:buChar char="•"/>
            </a:pPr>
            <a:r>
              <a:rPr lang="en-IN" sz="1600" dirty="0"/>
              <a:t>ROI Pooling Layer:</a:t>
            </a:r>
          </a:p>
          <a:p>
            <a:pPr marL="0" indent="0">
              <a:buNone/>
            </a:pPr>
            <a:r>
              <a:rPr lang="en-IN" sz="1600" dirty="0"/>
              <a:t>Extracts fixed-size feature maps from proposals for classification.</a:t>
            </a:r>
          </a:p>
          <a:p>
            <a:pPr>
              <a:buFont typeface="Arial" panose="020B0604020202020204" pitchFamily="34" charset="0"/>
              <a:buChar char="•"/>
            </a:pPr>
            <a:r>
              <a:rPr lang="en-IN" sz="1600" dirty="0"/>
              <a:t>Fully Connected Layers:</a:t>
            </a:r>
          </a:p>
          <a:p>
            <a:pPr marL="0" indent="0">
              <a:buNone/>
            </a:pPr>
            <a:r>
              <a:rPr lang="en-IN" sz="1600" dirty="0"/>
              <a:t>Classifies each region and regresses bounding box coordinates.</a:t>
            </a:r>
          </a:p>
          <a:p>
            <a:pPr>
              <a:buFont typeface="Arial" panose="020B0604020202020204" pitchFamily="34" charset="0"/>
              <a:buChar char="•"/>
            </a:pPr>
            <a:r>
              <a:rPr lang="en-IN" sz="1600" dirty="0"/>
              <a:t>Unified Network:</a:t>
            </a:r>
          </a:p>
          <a:p>
            <a:pPr marL="0" indent="0">
              <a:buNone/>
            </a:pPr>
            <a:r>
              <a:rPr lang="en-IN" sz="1600" dirty="0"/>
              <a:t>Shares convolutional features between RPN and detection head for speed and memory efficiency.</a:t>
            </a:r>
          </a:p>
        </p:txBody>
      </p:sp>
      <p:pic>
        <p:nvPicPr>
          <p:cNvPr id="7" name="Picture 6" descr="A diagram of a network&#10;&#10;AI-generated content may be incorrect.">
            <a:extLst>
              <a:ext uri="{FF2B5EF4-FFF2-40B4-BE49-F238E27FC236}">
                <a16:creationId xmlns:a16="http://schemas.microsoft.com/office/drawing/2014/main" id="{E2386231-C44B-9320-B9DF-A01CEF5E4DB2}"/>
              </a:ext>
            </a:extLst>
          </p:cNvPr>
          <p:cNvPicPr>
            <a:picLocks noChangeAspect="1"/>
          </p:cNvPicPr>
          <p:nvPr/>
        </p:nvPicPr>
        <p:blipFill>
          <a:blip r:embed="rId2"/>
          <a:stretch>
            <a:fillRect/>
          </a:stretch>
        </p:blipFill>
        <p:spPr>
          <a:xfrm>
            <a:off x="157028" y="1470038"/>
            <a:ext cx="3760548" cy="426261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C78E0-062F-8C5D-A9F1-B0F2B9F62A5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547A6-5337-29EA-B9DF-973F3C157521}"/>
              </a:ext>
            </a:extLst>
          </p:cNvPr>
          <p:cNvSpPr>
            <a:spLocks noGrp="1"/>
          </p:cNvSpPr>
          <p:nvPr>
            <p:ph type="title"/>
          </p:nvPr>
        </p:nvSpPr>
        <p:spPr>
          <a:xfrm>
            <a:off x="457200" y="239437"/>
            <a:ext cx="8154162" cy="1527048"/>
          </a:xfrm>
        </p:spPr>
        <p:txBody>
          <a:bodyPr anchor="b">
            <a:normAutofit/>
          </a:bodyPr>
          <a:lstStyle/>
          <a:p>
            <a:r>
              <a:rPr lang="en-IN" dirty="0"/>
              <a:t>Masked R-CNN</a:t>
            </a:r>
          </a:p>
        </p:txBody>
      </p:sp>
      <p:pic>
        <p:nvPicPr>
          <p:cNvPr id="8" name="Picture 7" descr="A diagram of a computer network&#10;&#10;AI-generated content may be incorrect.">
            <a:extLst>
              <a:ext uri="{FF2B5EF4-FFF2-40B4-BE49-F238E27FC236}">
                <a16:creationId xmlns:a16="http://schemas.microsoft.com/office/drawing/2014/main" id="{948EFE92-F54F-6774-5C72-08784F13E89A}"/>
              </a:ext>
            </a:extLst>
          </p:cNvPr>
          <p:cNvPicPr>
            <a:picLocks noChangeAspect="1"/>
          </p:cNvPicPr>
          <p:nvPr/>
        </p:nvPicPr>
        <p:blipFill>
          <a:blip r:embed="rId2"/>
          <a:stretch>
            <a:fillRect/>
          </a:stretch>
        </p:blipFill>
        <p:spPr>
          <a:xfrm>
            <a:off x="461008" y="2441274"/>
            <a:ext cx="3880235" cy="2114727"/>
          </a:xfrm>
          <a:prstGeom prst="rect">
            <a:avLst/>
          </a:prstGeom>
        </p:spPr>
      </p:pic>
      <p:sp>
        <p:nvSpPr>
          <p:cNvPr id="3" name="Content Placeholder 2">
            <a:extLst>
              <a:ext uri="{FF2B5EF4-FFF2-40B4-BE49-F238E27FC236}">
                <a16:creationId xmlns:a16="http://schemas.microsoft.com/office/drawing/2014/main" id="{C9EFA605-8086-F3EB-5DDC-5B83E2CC317C}"/>
              </a:ext>
            </a:extLst>
          </p:cNvPr>
          <p:cNvSpPr>
            <a:spLocks noGrp="1"/>
          </p:cNvSpPr>
          <p:nvPr>
            <p:ph idx="1"/>
          </p:nvPr>
        </p:nvSpPr>
        <p:spPr>
          <a:xfrm>
            <a:off x="4572000" y="2441273"/>
            <a:ext cx="4039362" cy="3817942"/>
          </a:xfrm>
        </p:spPr>
        <p:txBody>
          <a:bodyPr anchor="t">
            <a:normAutofit/>
          </a:bodyPr>
          <a:lstStyle/>
          <a:p>
            <a:pPr marL="0" indent="0">
              <a:buNone/>
            </a:pPr>
            <a:r>
              <a:rPr lang="en-IN" sz="1600" dirty="0"/>
              <a:t>A flexible framework for instance segmentation that extends Faster R-CNN by adding a parallel branch to predict a pixel‐level mask for each detected object  .</a:t>
            </a:r>
          </a:p>
          <a:p>
            <a:pPr>
              <a:buFont typeface="Arial" panose="020B0604020202020204" pitchFamily="34" charset="0"/>
              <a:buChar char="•"/>
            </a:pPr>
            <a:r>
              <a:rPr lang="en-IN" sz="1600" dirty="0" err="1"/>
              <a:t>RoIAlign</a:t>
            </a:r>
            <a:r>
              <a:rPr lang="en-IN" sz="1600" dirty="0"/>
              <a:t>: Eliminates quantization in </a:t>
            </a:r>
            <a:r>
              <a:rPr lang="en-IN" sz="1600" dirty="0" err="1"/>
              <a:t>RoI</a:t>
            </a:r>
            <a:r>
              <a:rPr lang="en-IN" sz="1600" dirty="0"/>
              <a:t> pooling via bilinear interpolation, improving mask boundary accuracy by up to 50%  .</a:t>
            </a:r>
          </a:p>
          <a:p>
            <a:pPr>
              <a:buFont typeface="Arial" panose="020B0604020202020204" pitchFamily="34" charset="0"/>
              <a:buChar char="•"/>
            </a:pPr>
            <a:r>
              <a:rPr lang="en-IN" sz="1600" dirty="0"/>
              <a:t>Decoupled Mask &amp; Class: Predicts one binary mask per class (via per-pixel sigmoid) without competition between classes, while the detection branch handles classification and box regression  .</a:t>
            </a:r>
          </a:p>
        </p:txBody>
      </p:sp>
    </p:spTree>
    <p:extLst>
      <p:ext uri="{BB962C8B-B14F-4D97-AF65-F5344CB8AC3E}">
        <p14:creationId xmlns:p14="http://schemas.microsoft.com/office/powerpoint/2010/main" val="295975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D70C4-F631-9718-3E3B-3881B91BFD4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5043E4-3E2B-A1AB-F5CC-11B192D09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C1437-8938-732C-85CE-49A6BDB2BD87}"/>
              </a:ext>
            </a:extLst>
          </p:cNvPr>
          <p:cNvSpPr>
            <a:spLocks noGrp="1"/>
          </p:cNvSpPr>
          <p:nvPr>
            <p:ph type="title"/>
          </p:nvPr>
        </p:nvSpPr>
        <p:spPr>
          <a:xfrm>
            <a:off x="384806" y="872067"/>
            <a:ext cx="4999993" cy="931334"/>
          </a:xfrm>
        </p:spPr>
        <p:txBody>
          <a:bodyPr anchor="b">
            <a:normAutofit/>
          </a:bodyPr>
          <a:lstStyle/>
          <a:p>
            <a:r>
              <a:rPr lang="en-IN" dirty="0"/>
              <a:t>Masked R-CNN Workflow</a:t>
            </a:r>
          </a:p>
        </p:txBody>
      </p:sp>
      <p:sp>
        <p:nvSpPr>
          <p:cNvPr id="3" name="Content Placeholder 2">
            <a:extLst>
              <a:ext uri="{FF2B5EF4-FFF2-40B4-BE49-F238E27FC236}">
                <a16:creationId xmlns:a16="http://schemas.microsoft.com/office/drawing/2014/main" id="{2C0DFE05-E358-13B8-43A0-E6B9F3CEF33E}"/>
              </a:ext>
            </a:extLst>
          </p:cNvPr>
          <p:cNvSpPr>
            <a:spLocks noGrp="1"/>
          </p:cNvSpPr>
          <p:nvPr>
            <p:ph idx="1"/>
          </p:nvPr>
        </p:nvSpPr>
        <p:spPr>
          <a:xfrm>
            <a:off x="4819751" y="2060273"/>
            <a:ext cx="4039362" cy="3817942"/>
          </a:xfrm>
        </p:spPr>
        <p:txBody>
          <a:bodyPr anchor="t">
            <a:normAutofit/>
          </a:bodyPr>
          <a:lstStyle/>
          <a:p>
            <a:r>
              <a:rPr lang="en-IN" sz="1200" dirty="0"/>
              <a:t>Backbone + RPN:</a:t>
            </a:r>
          </a:p>
          <a:p>
            <a:pPr marL="0" indent="0">
              <a:buNone/>
            </a:pPr>
            <a:r>
              <a:rPr lang="en-IN" sz="1200" dirty="0"/>
              <a:t>Extract multi-scale features using ResNet-C4 or FPN; generate region proposals via RPN sliding over shared feature maps  .</a:t>
            </a:r>
          </a:p>
          <a:p>
            <a:r>
              <a:rPr lang="en-IN" sz="1200" dirty="0" err="1"/>
              <a:t>RoIAlign</a:t>
            </a:r>
            <a:r>
              <a:rPr lang="en-IN" sz="1200" dirty="0"/>
              <a:t>:</a:t>
            </a:r>
          </a:p>
          <a:p>
            <a:pPr marL="0" indent="0">
              <a:buNone/>
            </a:pPr>
            <a:r>
              <a:rPr lang="en-IN" sz="1200" dirty="0"/>
              <a:t>For each </a:t>
            </a:r>
            <a:r>
              <a:rPr lang="en-IN" sz="1200" dirty="0" err="1"/>
              <a:t>RoI</a:t>
            </a:r>
            <a:r>
              <a:rPr lang="en-IN" sz="1200" dirty="0"/>
              <a:t>, sample exact feature values at pre-defined points using bilinear interpolation—avoiding any quantization to preserve spatial alignment  .</a:t>
            </a:r>
          </a:p>
          <a:p>
            <a:r>
              <a:rPr lang="en-IN" sz="1200" dirty="0"/>
              <a:t>Parallel Heads:</a:t>
            </a:r>
          </a:p>
          <a:p>
            <a:pPr marL="0" indent="0">
              <a:buNone/>
            </a:pPr>
            <a:r>
              <a:rPr lang="en-IN" sz="1200" dirty="0"/>
              <a:t>Classification Head: predicts object class.</a:t>
            </a:r>
          </a:p>
          <a:p>
            <a:pPr marL="0" indent="0">
              <a:buNone/>
            </a:pPr>
            <a:r>
              <a:rPr lang="en-IN" sz="1200" dirty="0"/>
              <a:t>Box Head: refines bounding-box coordinates.</a:t>
            </a:r>
          </a:p>
          <a:p>
            <a:pPr marL="0" indent="0">
              <a:buNone/>
            </a:pPr>
            <a:r>
              <a:rPr lang="en-IN" sz="1200" dirty="0"/>
              <a:t>Mask Head: a small fully convolutional network that outputs an </a:t>
            </a:r>
            <a:r>
              <a:rPr lang="en-IN" sz="1200" dirty="0" err="1"/>
              <a:t>m×m</a:t>
            </a:r>
            <a:r>
              <a:rPr lang="en-IN" sz="1200" dirty="0"/>
              <a:t> binary mask for each detected object  .</a:t>
            </a:r>
          </a:p>
          <a:p>
            <a:r>
              <a:rPr lang="en-IN" sz="1200" dirty="0"/>
              <a:t>Post-Processing:</a:t>
            </a:r>
          </a:p>
          <a:p>
            <a:pPr marL="0" indent="0">
              <a:buNone/>
            </a:pPr>
            <a:r>
              <a:rPr lang="en-IN" sz="1200" dirty="0"/>
              <a:t>Apply NMS on boxes; </a:t>
            </a:r>
            <a:r>
              <a:rPr lang="en-IN" sz="1200" dirty="0" err="1"/>
              <a:t>upsample</a:t>
            </a:r>
            <a:r>
              <a:rPr lang="en-IN" sz="1200" dirty="0"/>
              <a:t> each </a:t>
            </a:r>
            <a:r>
              <a:rPr lang="en-IN" sz="1200" dirty="0" err="1"/>
              <a:t>m×m</a:t>
            </a:r>
            <a:r>
              <a:rPr lang="en-IN" sz="1200" dirty="0"/>
              <a:t> mask to the original </a:t>
            </a:r>
            <a:r>
              <a:rPr lang="en-IN" sz="1200" dirty="0" err="1"/>
              <a:t>RoI</a:t>
            </a:r>
            <a:r>
              <a:rPr lang="en-IN" sz="1200" dirty="0"/>
              <a:t> size and threshold at 0.5 to produce final instance masks  .</a:t>
            </a:r>
          </a:p>
        </p:txBody>
      </p:sp>
      <p:pic>
        <p:nvPicPr>
          <p:cNvPr id="5" name="Picture 4" descr="A white rectangular box with black text&#10;&#10;AI-generated content may be incorrect.">
            <a:extLst>
              <a:ext uri="{FF2B5EF4-FFF2-40B4-BE49-F238E27FC236}">
                <a16:creationId xmlns:a16="http://schemas.microsoft.com/office/drawing/2014/main" id="{C9D12E0B-8301-C1FB-0C95-124908C689B4}"/>
              </a:ext>
            </a:extLst>
          </p:cNvPr>
          <p:cNvPicPr>
            <a:picLocks noChangeAspect="1"/>
          </p:cNvPicPr>
          <p:nvPr/>
        </p:nvPicPr>
        <p:blipFill>
          <a:blip r:embed="rId2"/>
          <a:stretch>
            <a:fillRect/>
          </a:stretch>
        </p:blipFill>
        <p:spPr>
          <a:xfrm>
            <a:off x="461007" y="2734056"/>
            <a:ext cx="4155742" cy="1668611"/>
          </a:xfrm>
          <a:prstGeom prst="rect">
            <a:avLst/>
          </a:prstGeom>
        </p:spPr>
      </p:pic>
    </p:spTree>
    <p:extLst>
      <p:ext uri="{BB962C8B-B14F-4D97-AF65-F5344CB8AC3E}">
        <p14:creationId xmlns:p14="http://schemas.microsoft.com/office/powerpoint/2010/main" val="172459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B4705-AE37-BB1D-720B-3683CA4736C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3A1E93-A3AC-C537-197C-D014F995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A28F3-B872-DF8D-46A4-49CEDB06CAD7}"/>
              </a:ext>
            </a:extLst>
          </p:cNvPr>
          <p:cNvSpPr>
            <a:spLocks noGrp="1"/>
          </p:cNvSpPr>
          <p:nvPr>
            <p:ph type="title"/>
          </p:nvPr>
        </p:nvSpPr>
        <p:spPr>
          <a:xfrm>
            <a:off x="495501" y="833869"/>
            <a:ext cx="4999993" cy="931334"/>
          </a:xfrm>
        </p:spPr>
        <p:txBody>
          <a:bodyPr anchor="b">
            <a:normAutofit/>
          </a:bodyPr>
          <a:lstStyle/>
          <a:p>
            <a:r>
              <a:rPr lang="en-IN" dirty="0"/>
              <a:t>Masked R-CNN Architecture</a:t>
            </a:r>
          </a:p>
        </p:txBody>
      </p:sp>
      <p:sp>
        <p:nvSpPr>
          <p:cNvPr id="3" name="Content Placeholder 2">
            <a:extLst>
              <a:ext uri="{FF2B5EF4-FFF2-40B4-BE49-F238E27FC236}">
                <a16:creationId xmlns:a16="http://schemas.microsoft.com/office/drawing/2014/main" id="{7C58F8B7-981D-7F60-CDA7-880D9BB11B72}"/>
              </a:ext>
            </a:extLst>
          </p:cNvPr>
          <p:cNvSpPr>
            <a:spLocks noGrp="1"/>
          </p:cNvSpPr>
          <p:nvPr>
            <p:ph idx="1"/>
          </p:nvPr>
        </p:nvSpPr>
        <p:spPr>
          <a:xfrm>
            <a:off x="4819751" y="1765203"/>
            <a:ext cx="4039362" cy="3817942"/>
          </a:xfrm>
        </p:spPr>
        <p:txBody>
          <a:bodyPr anchor="t">
            <a:noAutofit/>
          </a:bodyPr>
          <a:lstStyle/>
          <a:p>
            <a:pPr marL="0" indent="0">
              <a:buNone/>
            </a:pPr>
            <a:r>
              <a:rPr lang="en-IN" sz="1200" dirty="0"/>
              <a:t>Backbone Variants:</a:t>
            </a:r>
          </a:p>
          <a:p>
            <a:pPr>
              <a:buFont typeface="Arial" panose="020B0604020202020204" pitchFamily="34" charset="0"/>
              <a:buChar char="•"/>
            </a:pPr>
            <a:r>
              <a:rPr lang="en-IN" sz="1200" dirty="0"/>
              <a:t>ResNet-50/101-C4 or ResNet-50/101-FPN (for multi-scale feature fusion)  .</a:t>
            </a:r>
          </a:p>
          <a:p>
            <a:pPr marL="0" indent="0">
              <a:buNone/>
            </a:pPr>
            <a:r>
              <a:rPr lang="en-IN" sz="1200" dirty="0"/>
              <a:t>Region Proposal Network (RPN):</a:t>
            </a:r>
          </a:p>
          <a:p>
            <a:pPr>
              <a:buFont typeface="Arial" panose="020B0604020202020204" pitchFamily="34" charset="0"/>
              <a:buChar char="•"/>
            </a:pPr>
            <a:r>
              <a:rPr lang="en-IN" sz="1200" dirty="0"/>
              <a:t>3×3 conv over feature map → two sibling 1×1 </a:t>
            </a:r>
            <a:r>
              <a:rPr lang="en-IN" sz="1200" dirty="0" err="1"/>
              <a:t>convs</a:t>
            </a:r>
            <a:r>
              <a:rPr lang="en-IN" sz="1200" dirty="0"/>
              <a:t> for </a:t>
            </a:r>
            <a:r>
              <a:rPr lang="en-IN" sz="1200" dirty="0" err="1"/>
              <a:t>objectness</a:t>
            </a:r>
            <a:r>
              <a:rPr lang="en-IN" sz="1200" dirty="0"/>
              <a:t> (2k scores) and </a:t>
            </a:r>
            <a:r>
              <a:rPr lang="en-IN" sz="1200" dirty="0" err="1"/>
              <a:t>bbox</a:t>
            </a:r>
            <a:r>
              <a:rPr lang="en-IN" sz="1200" dirty="0"/>
              <a:t> deltas (4k values) per anchor  .</a:t>
            </a:r>
          </a:p>
          <a:p>
            <a:pPr marL="0" indent="0">
              <a:buNone/>
            </a:pPr>
            <a:r>
              <a:rPr lang="en-IN" sz="1200" dirty="0" err="1"/>
              <a:t>RoIAlign</a:t>
            </a:r>
            <a:r>
              <a:rPr lang="en-IN" sz="1200" dirty="0"/>
              <a:t> Layer:</a:t>
            </a:r>
          </a:p>
          <a:p>
            <a:pPr>
              <a:buFont typeface="Arial" panose="020B0604020202020204" pitchFamily="34" charset="0"/>
              <a:buChar char="•"/>
            </a:pPr>
            <a:r>
              <a:rPr lang="en-IN" sz="1200" dirty="0"/>
              <a:t>Samples features with bilinear interpolation into fixed-size bins (e.g., 7×7 for detection, 14×14 for mask) to feed subsequent heads  .</a:t>
            </a:r>
          </a:p>
          <a:p>
            <a:pPr marL="0" indent="0">
              <a:buNone/>
            </a:pPr>
            <a:r>
              <a:rPr lang="en-IN" sz="1200" dirty="0"/>
              <a:t>Head Details (Figure 4):</a:t>
            </a:r>
          </a:p>
          <a:p>
            <a:pPr>
              <a:buFont typeface="Arial" panose="020B0604020202020204" pitchFamily="34" charset="0"/>
              <a:buChar char="•"/>
            </a:pPr>
            <a:r>
              <a:rPr lang="en-IN" sz="1200" dirty="0"/>
              <a:t>Box &amp; Class Head: for each </a:t>
            </a:r>
            <a:r>
              <a:rPr lang="en-IN" sz="1200" dirty="0" err="1"/>
              <a:t>RoI</a:t>
            </a:r>
            <a:r>
              <a:rPr lang="en-IN" sz="1200" dirty="0"/>
              <a:t>, uses either the </a:t>
            </a:r>
            <a:r>
              <a:rPr lang="en-IN" sz="1200" dirty="0" err="1"/>
              <a:t>ResNet</a:t>
            </a:r>
            <a:r>
              <a:rPr lang="en-IN" sz="1200" dirty="0"/>
              <a:t> res5 block (C4 variant) or a 4-conv stack (FPN variant), followed by two FC layers for classification and box regression.</a:t>
            </a:r>
          </a:p>
          <a:p>
            <a:pPr>
              <a:buFont typeface="Arial" panose="020B0604020202020204" pitchFamily="34" charset="0"/>
              <a:buChar char="•"/>
            </a:pPr>
            <a:r>
              <a:rPr lang="en-IN" sz="1200" dirty="0"/>
              <a:t>Mask Head: 4×3×3 conv layers → 2×2 </a:t>
            </a:r>
            <a:r>
              <a:rPr lang="en-IN" sz="1200" dirty="0" err="1"/>
              <a:t>deconv</a:t>
            </a:r>
            <a:r>
              <a:rPr lang="en-IN" sz="1200" dirty="0"/>
              <a:t> (stride 2) → 1×1 conv to produce K masks of resolution 28×28  .</a:t>
            </a:r>
          </a:p>
          <a:p>
            <a:pPr marL="0" indent="0">
              <a:buNone/>
            </a:pPr>
            <a:r>
              <a:rPr lang="en-IN" sz="1200" dirty="0"/>
              <a:t>Training Loss:</a:t>
            </a:r>
          </a:p>
          <a:p>
            <a:pPr>
              <a:buFont typeface="Arial" panose="020B0604020202020204" pitchFamily="34" charset="0"/>
              <a:buChar char="•"/>
            </a:pPr>
            <a:r>
              <a:rPr lang="en-IN" sz="1200" dirty="0"/>
              <a:t>L = </a:t>
            </a:r>
            <a:r>
              <a:rPr lang="en-IN" sz="1200" dirty="0" err="1"/>
              <a:t>L_</a:t>
            </a:r>
            <a:r>
              <a:rPr lang="en-IN" sz="1200" baseline="-25000" dirty="0" err="1"/>
              <a:t>cls</a:t>
            </a:r>
            <a:r>
              <a:rPr lang="en-IN" sz="1200" dirty="0"/>
              <a:t> + </a:t>
            </a:r>
            <a:r>
              <a:rPr lang="en-IN" sz="1200" dirty="0" err="1"/>
              <a:t>L_</a:t>
            </a:r>
            <a:r>
              <a:rPr lang="en-IN" sz="1200" baseline="-25000" dirty="0" err="1"/>
              <a:t>box</a:t>
            </a:r>
            <a:r>
              <a:rPr lang="en-IN" sz="1200" dirty="0"/>
              <a:t> + </a:t>
            </a:r>
            <a:r>
              <a:rPr lang="en-IN" sz="1200" dirty="0" err="1"/>
              <a:t>L_</a:t>
            </a:r>
            <a:r>
              <a:rPr lang="en-IN" sz="1200" baseline="-25000" dirty="0" err="1"/>
              <a:t>mask</a:t>
            </a:r>
            <a:endParaRPr lang="en-IN" sz="1200" baseline="-25000" dirty="0"/>
          </a:p>
          <a:p>
            <a:pPr marL="342900" lvl="1" indent="0">
              <a:buNone/>
            </a:pPr>
            <a:r>
              <a:rPr lang="en-IN" sz="1200" dirty="0"/>
              <a:t>where L_{\text{mask}} is the per-pixel binary cross-entropy on the true-class mask only </a:t>
            </a:r>
          </a:p>
        </p:txBody>
      </p:sp>
      <p:pic>
        <p:nvPicPr>
          <p:cNvPr id="6" name="Picture 5" descr="A screenshot of a diagram&#10;&#10;AI-generated content may be incorrect.">
            <a:extLst>
              <a:ext uri="{FF2B5EF4-FFF2-40B4-BE49-F238E27FC236}">
                <a16:creationId xmlns:a16="http://schemas.microsoft.com/office/drawing/2014/main" id="{29CBC0B7-9F81-D838-075B-641CA8A25226}"/>
              </a:ext>
            </a:extLst>
          </p:cNvPr>
          <p:cNvPicPr>
            <a:picLocks noChangeAspect="1"/>
          </p:cNvPicPr>
          <p:nvPr/>
        </p:nvPicPr>
        <p:blipFill>
          <a:blip r:embed="rId2"/>
          <a:stretch>
            <a:fillRect/>
          </a:stretch>
        </p:blipFill>
        <p:spPr>
          <a:xfrm>
            <a:off x="495501" y="2060273"/>
            <a:ext cx="4039363" cy="3577722"/>
          </a:xfrm>
          <a:prstGeom prst="rect">
            <a:avLst/>
          </a:prstGeom>
        </p:spPr>
      </p:pic>
    </p:spTree>
    <p:extLst>
      <p:ext uri="{BB962C8B-B14F-4D97-AF65-F5344CB8AC3E}">
        <p14:creationId xmlns:p14="http://schemas.microsoft.com/office/powerpoint/2010/main" val="216773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21450B-F858-2C40-11B0-9660216856C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1CB95-A165-72C0-EF9A-114E1EE1E03E}"/>
              </a:ext>
            </a:extLst>
          </p:cNvPr>
          <p:cNvSpPr>
            <a:spLocks noGrp="1"/>
          </p:cNvSpPr>
          <p:nvPr>
            <p:ph type="title"/>
          </p:nvPr>
        </p:nvSpPr>
        <p:spPr>
          <a:xfrm>
            <a:off x="461007" y="603504"/>
            <a:ext cx="8154162" cy="1527048"/>
          </a:xfrm>
        </p:spPr>
        <p:txBody>
          <a:bodyPr anchor="b">
            <a:normAutofit/>
          </a:bodyPr>
          <a:lstStyle/>
          <a:p>
            <a:r>
              <a:rPr lang="en-IN" dirty="0"/>
              <a:t>Cascade R-CNN</a:t>
            </a:r>
          </a:p>
        </p:txBody>
      </p:sp>
      <p:pic>
        <p:nvPicPr>
          <p:cNvPr id="5" name="Picture 4" descr="A collage of images of people posing for a picture&#10;&#10;AI-generated content may be incorrect.">
            <a:extLst>
              <a:ext uri="{FF2B5EF4-FFF2-40B4-BE49-F238E27FC236}">
                <a16:creationId xmlns:a16="http://schemas.microsoft.com/office/drawing/2014/main" id="{F0860304-7120-B020-D6CA-0FE7C0F581D8}"/>
              </a:ext>
            </a:extLst>
          </p:cNvPr>
          <p:cNvPicPr>
            <a:picLocks noChangeAspect="1"/>
          </p:cNvPicPr>
          <p:nvPr/>
        </p:nvPicPr>
        <p:blipFill>
          <a:blip r:embed="rId2"/>
          <a:stretch>
            <a:fillRect/>
          </a:stretch>
        </p:blipFill>
        <p:spPr>
          <a:xfrm>
            <a:off x="461008" y="2441274"/>
            <a:ext cx="3880235" cy="3608617"/>
          </a:xfrm>
          <a:prstGeom prst="rect">
            <a:avLst/>
          </a:prstGeom>
        </p:spPr>
      </p:pic>
      <p:sp>
        <p:nvSpPr>
          <p:cNvPr id="3" name="Content Placeholder 2">
            <a:extLst>
              <a:ext uri="{FF2B5EF4-FFF2-40B4-BE49-F238E27FC236}">
                <a16:creationId xmlns:a16="http://schemas.microsoft.com/office/drawing/2014/main" id="{3ACC8F27-0831-C82C-EC9A-47CA622C8B65}"/>
              </a:ext>
            </a:extLst>
          </p:cNvPr>
          <p:cNvSpPr>
            <a:spLocks noGrp="1"/>
          </p:cNvSpPr>
          <p:nvPr>
            <p:ph idx="1"/>
          </p:nvPr>
        </p:nvSpPr>
        <p:spPr>
          <a:xfrm>
            <a:off x="4572000" y="2441273"/>
            <a:ext cx="4039362" cy="3817942"/>
          </a:xfrm>
        </p:spPr>
        <p:txBody>
          <a:bodyPr anchor="t">
            <a:normAutofit/>
          </a:bodyPr>
          <a:lstStyle/>
          <a:p>
            <a:pPr marL="0" indent="0">
              <a:buNone/>
            </a:pPr>
            <a:r>
              <a:rPr lang="en-IN" sz="1100"/>
              <a:t>A multi-stage extension of the two-stage R-CNN framework that trains a sequence of detectors with increasing IoU thresholds to progressively reject close false positives and improve localization quality  .</a:t>
            </a:r>
          </a:p>
          <a:p>
            <a:pPr>
              <a:buFont typeface="Arial" panose="020B0604020202020204" pitchFamily="34" charset="0"/>
              <a:buChar char="•"/>
            </a:pPr>
            <a:r>
              <a:rPr lang="en-IN" sz="1100"/>
              <a:t>Overfitting at High IoU: Raising the IoU threshold in a single detector leads to too few positives and overfitting.</a:t>
            </a:r>
          </a:p>
          <a:p>
            <a:pPr>
              <a:buFont typeface="Arial" panose="020B0604020202020204" pitchFamily="34" charset="0"/>
              <a:buChar char="•"/>
            </a:pPr>
            <a:r>
              <a:rPr lang="en-IN" sz="1100"/>
              <a:t>Quality Mismatch: A detector trained for one IoU level underperforms when evaluated on hypotheses of different quality  .</a:t>
            </a:r>
          </a:p>
          <a:p>
            <a:pPr marL="0" indent="0">
              <a:buNone/>
            </a:pPr>
            <a:r>
              <a:rPr lang="en-IN" sz="1100"/>
              <a:t>Core Idea:</a:t>
            </a:r>
          </a:p>
          <a:p>
            <a:pPr>
              <a:buFont typeface="Arial" panose="020B0604020202020204" pitchFamily="34" charset="0"/>
              <a:buChar char="•"/>
            </a:pPr>
            <a:r>
              <a:rPr lang="en-IN" sz="1100"/>
              <a:t>Train stages for u = 0.5, 0.6, 0.7 in sequence, using each stage’s regressed outputs to resample higher-quality proposals for the next—maintaining ample positives and matching detector quality to proposal quality  .</a:t>
            </a:r>
          </a:p>
          <a:p>
            <a:pPr marL="0" indent="0">
              <a:buNone/>
            </a:pPr>
            <a:r>
              <a:rPr lang="en-IN" sz="1100"/>
              <a:t>Impact:</a:t>
            </a:r>
          </a:p>
          <a:p>
            <a:pPr>
              <a:buFont typeface="Arial" panose="020B0604020202020204" pitchFamily="34" charset="0"/>
              <a:buChar char="•"/>
            </a:pPr>
            <a:r>
              <a:rPr lang="en-IN" sz="1100"/>
              <a:t>Surpasses all single-model detectors on COCO, with consistent AP gains (2–4 pts) over diverse baselines at marginal extra cost  </a:t>
            </a:r>
          </a:p>
        </p:txBody>
      </p:sp>
    </p:spTree>
    <p:extLst>
      <p:ext uri="{BB962C8B-B14F-4D97-AF65-F5344CB8AC3E}">
        <p14:creationId xmlns:p14="http://schemas.microsoft.com/office/powerpoint/2010/main" val="3274201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01E108-D7D2-7518-6C5A-2408EE8E8411}"/>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03A48-7781-4641-79E4-4B251018268F}"/>
              </a:ext>
            </a:extLst>
          </p:cNvPr>
          <p:cNvSpPr>
            <a:spLocks noGrp="1"/>
          </p:cNvSpPr>
          <p:nvPr>
            <p:ph type="title"/>
          </p:nvPr>
        </p:nvSpPr>
        <p:spPr>
          <a:xfrm>
            <a:off x="461007" y="603504"/>
            <a:ext cx="8154162" cy="1527048"/>
          </a:xfrm>
        </p:spPr>
        <p:txBody>
          <a:bodyPr anchor="b">
            <a:normAutofit/>
          </a:bodyPr>
          <a:lstStyle/>
          <a:p>
            <a:r>
              <a:rPr lang="en-IN" dirty="0"/>
              <a:t>Cascade R-CNN Workflow</a:t>
            </a:r>
          </a:p>
        </p:txBody>
      </p:sp>
      <p:pic>
        <p:nvPicPr>
          <p:cNvPr id="6" name="Picture 5" descr="A diagram of a network&#10;&#10;AI-generated content may be incorrect.">
            <a:extLst>
              <a:ext uri="{FF2B5EF4-FFF2-40B4-BE49-F238E27FC236}">
                <a16:creationId xmlns:a16="http://schemas.microsoft.com/office/drawing/2014/main" id="{EA8FE1BE-690C-1815-D2A1-7924BEF56AE4}"/>
              </a:ext>
            </a:extLst>
          </p:cNvPr>
          <p:cNvPicPr>
            <a:picLocks noChangeAspect="1"/>
          </p:cNvPicPr>
          <p:nvPr/>
        </p:nvPicPr>
        <p:blipFill>
          <a:blip r:embed="rId2"/>
          <a:stretch>
            <a:fillRect/>
          </a:stretch>
        </p:blipFill>
        <p:spPr>
          <a:xfrm>
            <a:off x="461008" y="2441274"/>
            <a:ext cx="3880235" cy="2628858"/>
          </a:xfrm>
          <a:prstGeom prst="rect">
            <a:avLst/>
          </a:prstGeom>
        </p:spPr>
      </p:pic>
      <p:sp>
        <p:nvSpPr>
          <p:cNvPr id="3" name="Content Placeholder 2">
            <a:extLst>
              <a:ext uri="{FF2B5EF4-FFF2-40B4-BE49-F238E27FC236}">
                <a16:creationId xmlns:a16="http://schemas.microsoft.com/office/drawing/2014/main" id="{F16645D4-9AA2-4205-0949-E33151987CDC}"/>
              </a:ext>
            </a:extLst>
          </p:cNvPr>
          <p:cNvSpPr>
            <a:spLocks noGrp="1"/>
          </p:cNvSpPr>
          <p:nvPr>
            <p:ph idx="1"/>
          </p:nvPr>
        </p:nvSpPr>
        <p:spPr>
          <a:xfrm>
            <a:off x="4571999" y="2218267"/>
            <a:ext cx="4043169" cy="4040948"/>
          </a:xfrm>
        </p:spPr>
        <p:txBody>
          <a:bodyPr anchor="t">
            <a:normAutofit/>
          </a:bodyPr>
          <a:lstStyle/>
          <a:p>
            <a:r>
              <a:rPr lang="en-IN" sz="1400" dirty="0"/>
              <a:t>Stage 0 – RPN Proposals:</a:t>
            </a:r>
          </a:p>
          <a:p>
            <a:pPr marL="0" indent="0">
              <a:buNone/>
            </a:pPr>
            <a:r>
              <a:rPr lang="en-IN" sz="1400" dirty="0"/>
              <a:t>Generate initial object proposals (b₀) via the Region Proposal Network sliding over the shared backbone features .</a:t>
            </a:r>
          </a:p>
          <a:p>
            <a:r>
              <a:rPr lang="en-IN" sz="1400" dirty="0"/>
              <a:t>Stage 1 (u₁ = 0.5):</a:t>
            </a:r>
          </a:p>
          <a:p>
            <a:pPr marL="0" indent="0">
              <a:buNone/>
            </a:pPr>
            <a:r>
              <a:rPr lang="en-IN" sz="1400" dirty="0"/>
              <a:t>Train detector head H₁ on (x, b₀), classify and regress to produce refined boxes b₁.</a:t>
            </a:r>
          </a:p>
          <a:p>
            <a:r>
              <a:rPr lang="en-IN" sz="1400" dirty="0"/>
              <a:t>Stage 2 (u₂ = 0.6):</a:t>
            </a:r>
          </a:p>
          <a:p>
            <a:pPr marL="0" indent="0">
              <a:buNone/>
            </a:pPr>
            <a:r>
              <a:rPr lang="en-IN" sz="1400" dirty="0"/>
              <a:t>Resample proposals: use b₁ as new hypotheses (x, b₁), train H₂ with </a:t>
            </a:r>
            <a:r>
              <a:rPr lang="en-IN" sz="1400" dirty="0" err="1"/>
              <a:t>IoU</a:t>
            </a:r>
            <a:r>
              <a:rPr lang="en-IN" sz="1400" dirty="0"/>
              <a:t> threshold 0.6 → outputs b₂.</a:t>
            </a:r>
          </a:p>
          <a:p>
            <a:r>
              <a:rPr lang="en-IN" sz="1400" dirty="0"/>
              <a:t>Stage 3 (u₃ = 0.7):</a:t>
            </a:r>
          </a:p>
          <a:p>
            <a:pPr marL="0" indent="0">
              <a:buNone/>
            </a:pPr>
            <a:r>
              <a:rPr lang="en-IN" sz="1400" dirty="0"/>
              <a:t>Repeat on b₂ with threshold 0.7 → final b₃.</a:t>
            </a:r>
          </a:p>
          <a:p>
            <a:r>
              <a:rPr lang="en-IN" sz="1400" dirty="0"/>
              <a:t>Inference:</a:t>
            </a:r>
          </a:p>
          <a:p>
            <a:pPr marL="0" indent="0">
              <a:buNone/>
            </a:pPr>
            <a:r>
              <a:rPr lang="en-IN" sz="1400" dirty="0"/>
              <a:t>Apply the same sequence: RPN → H₁ → H₂ → H₃, yielding progressively higher-quality detections.</a:t>
            </a:r>
          </a:p>
        </p:txBody>
      </p:sp>
    </p:spTree>
    <p:extLst>
      <p:ext uri="{BB962C8B-B14F-4D97-AF65-F5344CB8AC3E}">
        <p14:creationId xmlns:p14="http://schemas.microsoft.com/office/powerpoint/2010/main" val="40273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E4DBB-2724-3DBC-1DB1-DBB29A65250A}"/>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6DCB0-FCE5-E271-981D-EFEE8A8AF40C}"/>
              </a:ext>
            </a:extLst>
          </p:cNvPr>
          <p:cNvSpPr>
            <a:spLocks noGrp="1"/>
          </p:cNvSpPr>
          <p:nvPr>
            <p:ph type="title"/>
          </p:nvPr>
        </p:nvSpPr>
        <p:spPr>
          <a:xfrm>
            <a:off x="461007" y="603504"/>
            <a:ext cx="8154162" cy="1527048"/>
          </a:xfrm>
        </p:spPr>
        <p:txBody>
          <a:bodyPr anchor="b">
            <a:normAutofit/>
          </a:bodyPr>
          <a:lstStyle/>
          <a:p>
            <a:r>
              <a:rPr lang="en-IN" dirty="0"/>
              <a:t>Cascade R-CNN Architecture</a:t>
            </a:r>
          </a:p>
        </p:txBody>
      </p:sp>
      <p:pic>
        <p:nvPicPr>
          <p:cNvPr id="5" name="Picture 4" descr="A graph of a performance&#10;&#10;AI-generated content may be incorrect.">
            <a:extLst>
              <a:ext uri="{FF2B5EF4-FFF2-40B4-BE49-F238E27FC236}">
                <a16:creationId xmlns:a16="http://schemas.microsoft.com/office/drawing/2014/main" id="{F34E5D8A-B1DC-D082-E007-810F5D1CA390}"/>
              </a:ext>
            </a:extLst>
          </p:cNvPr>
          <p:cNvPicPr>
            <a:picLocks noChangeAspect="1"/>
          </p:cNvPicPr>
          <p:nvPr/>
        </p:nvPicPr>
        <p:blipFill>
          <a:blip r:embed="rId2"/>
          <a:stretch>
            <a:fillRect/>
          </a:stretch>
        </p:blipFill>
        <p:spPr>
          <a:xfrm>
            <a:off x="461008" y="2441274"/>
            <a:ext cx="3880235" cy="1823709"/>
          </a:xfrm>
          <a:prstGeom prst="rect">
            <a:avLst/>
          </a:prstGeom>
        </p:spPr>
      </p:pic>
      <p:sp>
        <p:nvSpPr>
          <p:cNvPr id="3" name="Content Placeholder 2">
            <a:extLst>
              <a:ext uri="{FF2B5EF4-FFF2-40B4-BE49-F238E27FC236}">
                <a16:creationId xmlns:a16="http://schemas.microsoft.com/office/drawing/2014/main" id="{821113E9-5605-B533-8B83-1AF13AC74350}"/>
              </a:ext>
            </a:extLst>
          </p:cNvPr>
          <p:cNvSpPr>
            <a:spLocks noGrp="1"/>
          </p:cNvSpPr>
          <p:nvPr>
            <p:ph idx="1"/>
          </p:nvPr>
        </p:nvSpPr>
        <p:spPr>
          <a:xfrm>
            <a:off x="4572000" y="2441273"/>
            <a:ext cx="4039362" cy="3817942"/>
          </a:xfrm>
        </p:spPr>
        <p:txBody>
          <a:bodyPr anchor="t">
            <a:normAutofit/>
          </a:bodyPr>
          <a:lstStyle/>
          <a:p>
            <a:pPr marL="0" indent="0">
              <a:buNone/>
            </a:pPr>
            <a:r>
              <a:rPr lang="en-IN" sz="1000"/>
              <a:t>Backbone &amp; RPN (Stage 0):</a:t>
            </a:r>
          </a:p>
          <a:p>
            <a:pPr>
              <a:buFont typeface="Arial" panose="020B0604020202020204" pitchFamily="34" charset="0"/>
              <a:buChar char="•"/>
            </a:pPr>
            <a:r>
              <a:rPr lang="en-IN" sz="1000"/>
              <a:t>Any CNN backbone (e.g., ResNet-50/101 with FPN); RPN head: 3×3 conv → sibling 1×1 convs for objectness and bbox deltas .</a:t>
            </a:r>
          </a:p>
          <a:p>
            <a:pPr marL="0" indent="0">
              <a:buNone/>
            </a:pPr>
            <a:r>
              <a:rPr lang="en-IN" sz="1000"/>
              <a:t>Cascade Heads (Stages 1–3):</a:t>
            </a:r>
          </a:p>
          <a:p>
            <a:pPr>
              <a:buFont typeface="Arial" panose="020B0604020202020204" pitchFamily="34" charset="0"/>
              <a:buChar char="•"/>
            </a:pPr>
            <a:r>
              <a:rPr lang="en-IN" sz="1000"/>
              <a:t>Each head t has the same architecture as the baseline detection head:</a:t>
            </a:r>
          </a:p>
          <a:p>
            <a:pPr lvl="1"/>
            <a:r>
              <a:rPr lang="en-IN" sz="1000"/>
              <a:t>Box &amp; Class Subnet: RoIAlign → 2 FC layers → softmax (K+1 classes) + 4-D bbox regression.</a:t>
            </a:r>
          </a:p>
          <a:p>
            <a:pPr>
              <a:buFont typeface="Arial" panose="020B0604020202020204" pitchFamily="34" charset="0"/>
              <a:buChar char="•"/>
            </a:pPr>
            <a:r>
              <a:rPr lang="en-IN" sz="1000"/>
              <a:t>IoU Thresholds: u₁=0.5, u₂=0.6, u₃=0.7.</a:t>
            </a:r>
          </a:p>
          <a:p>
            <a:pPr marL="0" indent="0">
              <a:buNone/>
            </a:pPr>
            <a:r>
              <a:rPr lang="en-IN" sz="1000"/>
              <a:t>Cascaded Regression:</a:t>
            </a:r>
          </a:p>
          <a:p>
            <a:pPr>
              <a:buFont typeface="Arial" panose="020B0604020202020204" pitchFamily="34" charset="0"/>
              <a:buChar char="•"/>
            </a:pPr>
            <a:r>
              <a:rPr lang="en-IN" sz="1000"/>
              <a:t>Regression functions f₁, f₂, f₃ composed as</a:t>
            </a:r>
          </a:p>
          <a:p>
            <a:pPr marL="0" indent="0">
              <a:buNone/>
            </a:pPr>
            <a:r>
              <a:rPr lang="en-IN" sz="1000"/>
              <a:t>	f(x,b₀) = f₃\bigl(x,\,f₂(x,\,f₁(x,\,b₀))\bigr)</a:t>
            </a:r>
          </a:p>
          <a:p>
            <a:pPr>
              <a:buFont typeface="Arial" panose="020B0604020202020204" pitchFamily="34" charset="0"/>
              <a:buChar char="•"/>
            </a:pPr>
            <a:r>
              <a:rPr lang="en-IN" sz="1000"/>
              <a:t>Each fₜ optimized on the resampled bₜ₋₁ distribution to avoid overfitting  .</a:t>
            </a:r>
          </a:p>
          <a:p>
            <a:pPr marL="0" indent="0">
              <a:buNone/>
            </a:pPr>
            <a:r>
              <a:rPr lang="en-IN" sz="1000"/>
              <a:t>Multi-Task Loss per Stage:</a:t>
            </a:r>
          </a:p>
          <a:p>
            <a:pPr>
              <a:buFont typeface="Arial" panose="020B0604020202020204" pitchFamily="34" charset="0"/>
              <a:buChar char="•"/>
            </a:pPr>
            <a:r>
              <a:rPr lang="en-IN" sz="1000"/>
              <a:t>Lₜ = L_</a:t>
            </a:r>
            <a:r>
              <a:rPr lang="en-IN" sz="1000" baseline="-25000"/>
              <a:t>cls</a:t>
            </a:r>
            <a:r>
              <a:rPr lang="en-IN" sz="1000"/>
              <a:t>(hₜ(x), yₜ) \;+\; [yₜ\ge1]\,L_{\text{loc}}(fₜ(x,bₜ₋₁), g)</a:t>
            </a:r>
          </a:p>
          <a:p>
            <a:pPr marL="0" indent="0">
              <a:buNone/>
            </a:pPr>
            <a:r>
              <a:rPr lang="en-IN" sz="1000"/>
              <a:t>	where yₜ labels proposals by IoU≥uₜ; enables joint classification and regression with balanced positive samples .</a:t>
            </a:r>
          </a:p>
        </p:txBody>
      </p:sp>
    </p:spTree>
    <p:extLst>
      <p:ext uri="{BB962C8B-B14F-4D97-AF65-F5344CB8AC3E}">
        <p14:creationId xmlns:p14="http://schemas.microsoft.com/office/powerpoint/2010/main" val="75500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518" y="466184"/>
            <a:ext cx="7983746" cy="651376"/>
          </a:xfrm>
        </p:spPr>
        <p:txBody>
          <a:bodyPr anchor="b">
            <a:normAutofit/>
          </a:bodyPr>
          <a:lstStyle/>
          <a:p>
            <a:r>
              <a:rPr lang="en-IN" dirty="0"/>
              <a:t>Transformer-Based Detection Models</a:t>
            </a:r>
          </a:p>
        </p:txBody>
      </p:sp>
      <p:sp>
        <p:nvSpPr>
          <p:cNvPr id="3" name="Content Placeholder 2"/>
          <p:cNvSpPr>
            <a:spLocks noGrp="1"/>
          </p:cNvSpPr>
          <p:nvPr>
            <p:ph idx="1"/>
          </p:nvPr>
        </p:nvSpPr>
        <p:spPr>
          <a:xfrm>
            <a:off x="192741" y="4270073"/>
            <a:ext cx="8758518" cy="2435527"/>
          </a:xfrm>
        </p:spPr>
        <p:txBody>
          <a:bodyPr anchor="t">
            <a:noAutofit/>
          </a:bodyPr>
          <a:lstStyle/>
          <a:p>
            <a:pPr marL="0" indent="0">
              <a:buNone/>
            </a:pPr>
            <a:endParaRPr lang="en-IN" sz="1400" dirty="0"/>
          </a:p>
          <a:p>
            <a:pPr marL="0" indent="0">
              <a:buNone/>
            </a:pPr>
            <a:r>
              <a:rPr lang="en-IN" sz="1400" dirty="0"/>
              <a:t>DETR (</a:t>
            </a:r>
            <a:r>
              <a:rPr lang="en-IN" sz="1400" dirty="0" err="1"/>
              <a:t>DEtection</a:t>
            </a:r>
            <a:r>
              <a:rPr lang="en-IN" sz="1400" dirty="0"/>
              <a:t> </a:t>
            </a:r>
            <a:r>
              <a:rPr lang="en-IN" sz="1400" dirty="0" err="1"/>
              <a:t>TRansformer</a:t>
            </a:r>
            <a:r>
              <a:rPr lang="en-IN" sz="1400" dirty="0"/>
              <a:t>) is a novel object detection model that applies the transformer architecture, commonly used in natural language processing, directly to object detection. Unlike traditional detectors that rely on hand-crafted components like anchor boxes and non-maximum suppression, DETR simplifies detection by formulating it as a direct set prediction problem.</a:t>
            </a:r>
          </a:p>
          <a:p>
            <a:pPr marL="0" indent="0">
              <a:buNone/>
            </a:pPr>
            <a:endParaRPr lang="en-IN" sz="1400" dirty="0"/>
          </a:p>
          <a:p>
            <a:pPr marL="0" indent="0">
              <a:buNone/>
            </a:pPr>
            <a:r>
              <a:rPr lang="en-IN" sz="1400" dirty="0"/>
              <a:t>Key points:</a:t>
            </a:r>
          </a:p>
          <a:p>
            <a:pPr>
              <a:buFont typeface="Arial" panose="020B0604020202020204" pitchFamily="34" charset="0"/>
              <a:buChar char="•"/>
            </a:pPr>
            <a:r>
              <a:rPr lang="en-IN" sz="1400" dirty="0"/>
              <a:t>First fully end-to-end object detector using transformers.</a:t>
            </a:r>
          </a:p>
          <a:p>
            <a:pPr>
              <a:buFont typeface="Arial" panose="020B0604020202020204" pitchFamily="34" charset="0"/>
              <a:buChar char="•"/>
            </a:pPr>
            <a:r>
              <a:rPr lang="en-IN" sz="1400" dirty="0"/>
              <a:t>Eliminates the need for region proposal networks and post-processing steps.</a:t>
            </a:r>
          </a:p>
          <a:p>
            <a:pPr>
              <a:buFont typeface="Arial" panose="020B0604020202020204" pitchFamily="34" charset="0"/>
              <a:buChar char="•"/>
            </a:pPr>
            <a:r>
              <a:rPr lang="en-IN" sz="1400" dirty="0"/>
              <a:t>Achieves competitive accuracy with a streamlined, unified pipeline.</a:t>
            </a:r>
          </a:p>
          <a:p>
            <a:pPr marL="0" indent="0">
              <a:buNone/>
            </a:pPr>
            <a:endParaRPr lang="en-IN" sz="1400" dirty="0"/>
          </a:p>
        </p:txBody>
      </p:sp>
      <p:pic>
        <p:nvPicPr>
          <p:cNvPr id="5" name="Picture 4" descr="A diagram of a transformer decoder&#10;&#10;AI-generated content may be incorrect.">
            <a:extLst>
              <a:ext uri="{FF2B5EF4-FFF2-40B4-BE49-F238E27FC236}">
                <a16:creationId xmlns:a16="http://schemas.microsoft.com/office/drawing/2014/main" id="{5EF94960-A45C-3EB5-9CCE-C615C6ABE7E9}"/>
              </a:ext>
            </a:extLst>
          </p:cNvPr>
          <p:cNvPicPr>
            <a:picLocks noChangeAspect="1"/>
          </p:cNvPicPr>
          <p:nvPr/>
        </p:nvPicPr>
        <p:blipFill>
          <a:blip r:embed="rId2"/>
          <a:stretch>
            <a:fillRect/>
          </a:stretch>
        </p:blipFill>
        <p:spPr>
          <a:xfrm>
            <a:off x="521095" y="1583744"/>
            <a:ext cx="7501976" cy="2588180"/>
          </a:xfrm>
          <a:prstGeom prst="rect">
            <a:avLst/>
          </a:prstGeom>
        </p:spPr>
      </p:pic>
      <p:sp>
        <p:nvSpPr>
          <p:cNvPr id="7" name="TextBox 6">
            <a:extLst>
              <a:ext uri="{FF2B5EF4-FFF2-40B4-BE49-F238E27FC236}">
                <a16:creationId xmlns:a16="http://schemas.microsoft.com/office/drawing/2014/main" id="{7E782333-7388-63BC-7169-9242C1B848CA}"/>
              </a:ext>
            </a:extLst>
          </p:cNvPr>
          <p:cNvSpPr txBox="1"/>
          <p:nvPr/>
        </p:nvSpPr>
        <p:spPr>
          <a:xfrm>
            <a:off x="-166609" y="1221645"/>
            <a:ext cx="4572000" cy="369332"/>
          </a:xfrm>
          <a:prstGeom prst="rect">
            <a:avLst/>
          </a:prstGeom>
          <a:noFill/>
        </p:spPr>
        <p:txBody>
          <a:bodyPr wrap="square">
            <a:spAutoFit/>
          </a:bodyPr>
          <a:lstStyle/>
          <a:p>
            <a:pPr algn="ctr"/>
            <a:r>
              <a:rPr lang="en-IN" sz="1800" dirty="0"/>
              <a:t>DETR (</a:t>
            </a:r>
            <a:r>
              <a:rPr lang="en-IN" sz="1800" dirty="0" err="1"/>
              <a:t>DEtection</a:t>
            </a:r>
            <a:r>
              <a:rPr lang="en-IN" sz="1800" dirty="0"/>
              <a:t> </a:t>
            </a:r>
            <a:r>
              <a:rPr lang="en-IN" sz="1800" dirty="0" err="1"/>
              <a:t>TRansformer</a:t>
            </a:r>
            <a:r>
              <a:rPr lang="en-IN" sz="1800" dirty="0"/>
              <a: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471" y="132043"/>
            <a:ext cx="7886700" cy="1325563"/>
          </a:xfrm>
        </p:spPr>
        <p:txBody>
          <a:bodyPr/>
          <a:lstStyle/>
          <a:p>
            <a:r>
              <a:rPr dirty="0"/>
              <a:t>DETR</a:t>
            </a:r>
            <a:r>
              <a:rPr lang="en-US" dirty="0"/>
              <a:t> Workflow</a:t>
            </a:r>
            <a:endParaRPr dirty="0"/>
          </a:p>
        </p:txBody>
      </p:sp>
      <p:sp>
        <p:nvSpPr>
          <p:cNvPr id="3" name="Content Placeholder 2"/>
          <p:cNvSpPr>
            <a:spLocks noGrp="1"/>
          </p:cNvSpPr>
          <p:nvPr>
            <p:ph idx="1"/>
          </p:nvPr>
        </p:nvSpPr>
        <p:spPr>
          <a:xfrm>
            <a:off x="3845859" y="1269954"/>
            <a:ext cx="4812926" cy="5588046"/>
          </a:xfrm>
        </p:spPr>
        <p:txBody>
          <a:bodyPr>
            <a:normAutofit lnSpcReduction="10000"/>
          </a:bodyPr>
          <a:lstStyle/>
          <a:p>
            <a:pPr marL="0" indent="0">
              <a:buNone/>
            </a:pPr>
            <a:r>
              <a:rPr lang="en-IN" dirty="0"/>
              <a:t>DETR processes an image through the following workflow:</a:t>
            </a:r>
          </a:p>
          <a:p>
            <a:pPr>
              <a:buFont typeface="Arial" panose="020B0604020202020204" pitchFamily="34" charset="0"/>
              <a:buChar char="•"/>
            </a:pPr>
            <a:r>
              <a:rPr lang="en-IN" dirty="0"/>
              <a:t>Feature Extraction: An input image is passed through a convolutional backbone (like </a:t>
            </a:r>
            <a:r>
              <a:rPr lang="en-IN" dirty="0" err="1"/>
              <a:t>ResNet</a:t>
            </a:r>
            <a:r>
              <a:rPr lang="en-IN" dirty="0"/>
              <a:t>) to generate a compact feature map.</a:t>
            </a:r>
          </a:p>
          <a:p>
            <a:pPr>
              <a:buFont typeface="Arial" panose="020B0604020202020204" pitchFamily="34" charset="0"/>
              <a:buChar char="•"/>
            </a:pPr>
            <a:r>
              <a:rPr lang="en-IN" dirty="0"/>
              <a:t>Transformer Encoder-Decoder: The feature map is flattened and passed into a transformer encoder, which models global context. The transformer decoder receives a fixed number of learned object queries and predicts bounding boxes and class labels for each query.</a:t>
            </a:r>
          </a:p>
          <a:p>
            <a:pPr>
              <a:buFont typeface="Arial" panose="020B0604020202020204" pitchFamily="34" charset="0"/>
              <a:buChar char="•"/>
            </a:pPr>
            <a:r>
              <a:rPr lang="en-IN" dirty="0"/>
              <a:t>Set Prediction: DETR outputs a fixed-size set of predictions. During training, Hungarian matching is used to optimally match predictions to ground truth objects.</a:t>
            </a:r>
          </a:p>
        </p:txBody>
      </p:sp>
      <p:pic>
        <p:nvPicPr>
          <p:cNvPr id="6" name="Picture 5" descr="A diagram of a decoder&#10;&#10;AI-generated content may be incorrect.">
            <a:extLst>
              <a:ext uri="{FF2B5EF4-FFF2-40B4-BE49-F238E27FC236}">
                <a16:creationId xmlns:a16="http://schemas.microsoft.com/office/drawing/2014/main" id="{C38FB0F1-02E4-F2E4-4D4A-C473F3C6C470}"/>
              </a:ext>
            </a:extLst>
          </p:cNvPr>
          <p:cNvPicPr>
            <a:picLocks noChangeAspect="1"/>
          </p:cNvPicPr>
          <p:nvPr/>
        </p:nvPicPr>
        <p:blipFill>
          <a:blip r:embed="rId2"/>
          <a:stretch>
            <a:fillRect/>
          </a:stretch>
        </p:blipFill>
        <p:spPr>
          <a:xfrm>
            <a:off x="237940" y="1457606"/>
            <a:ext cx="3224305" cy="48364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9C586-648C-8959-A572-9A3A70DF6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1B704-1A2F-4745-C17C-45C4D5F5732A}"/>
              </a:ext>
            </a:extLst>
          </p:cNvPr>
          <p:cNvSpPr>
            <a:spLocks noGrp="1"/>
          </p:cNvSpPr>
          <p:nvPr>
            <p:ph type="title"/>
          </p:nvPr>
        </p:nvSpPr>
        <p:spPr>
          <a:xfrm>
            <a:off x="487902" y="405204"/>
            <a:ext cx="7795486" cy="545054"/>
          </a:xfrm>
        </p:spPr>
        <p:txBody>
          <a:bodyPr anchor="t">
            <a:normAutofit fontScale="90000"/>
          </a:bodyPr>
          <a:lstStyle/>
          <a:p>
            <a:r>
              <a:rPr dirty="0"/>
              <a:t>DETR</a:t>
            </a:r>
            <a:r>
              <a:rPr lang="en-US" dirty="0"/>
              <a:t> - </a:t>
            </a:r>
            <a:r>
              <a:rPr lang="en-IN" dirty="0"/>
              <a:t>Architecture</a:t>
            </a:r>
            <a:br>
              <a:rPr lang="en-IN" dirty="0"/>
            </a:br>
            <a:endParaRPr dirty="0"/>
          </a:p>
        </p:txBody>
      </p:sp>
      <p:sp>
        <p:nvSpPr>
          <p:cNvPr id="3" name="Content Placeholder 2">
            <a:extLst>
              <a:ext uri="{FF2B5EF4-FFF2-40B4-BE49-F238E27FC236}">
                <a16:creationId xmlns:a16="http://schemas.microsoft.com/office/drawing/2014/main" id="{7E64FEA0-F42F-31CD-B354-A2E192EE325A}"/>
              </a:ext>
            </a:extLst>
          </p:cNvPr>
          <p:cNvSpPr>
            <a:spLocks noGrp="1"/>
          </p:cNvSpPr>
          <p:nvPr>
            <p:ph idx="1"/>
          </p:nvPr>
        </p:nvSpPr>
        <p:spPr>
          <a:xfrm>
            <a:off x="5194304" y="1792224"/>
            <a:ext cx="3788332" cy="4940270"/>
          </a:xfrm>
        </p:spPr>
        <p:txBody>
          <a:bodyPr anchor="t">
            <a:normAutofit/>
          </a:bodyPr>
          <a:lstStyle/>
          <a:p>
            <a:pPr marL="0" indent="0">
              <a:buNone/>
            </a:pPr>
            <a:r>
              <a:rPr lang="en-IN" sz="1600" dirty="0"/>
              <a:t>DETR architecture includes:</a:t>
            </a:r>
          </a:p>
          <a:p>
            <a:pPr>
              <a:buFont typeface="Arial" panose="020B0604020202020204" pitchFamily="34" charset="0"/>
              <a:buChar char="•"/>
            </a:pPr>
            <a:r>
              <a:rPr lang="en-IN" sz="1600" dirty="0"/>
              <a:t>CNN Backbone: Extracts dense feature maps from the input image.</a:t>
            </a:r>
          </a:p>
          <a:p>
            <a:pPr>
              <a:buFont typeface="Arial" panose="020B0604020202020204" pitchFamily="34" charset="0"/>
              <a:buChar char="•"/>
            </a:pPr>
            <a:r>
              <a:rPr lang="en-IN" sz="1600" dirty="0"/>
              <a:t>Transformer Encoder: Processes the feature map, attending globally to all image locations.</a:t>
            </a:r>
          </a:p>
          <a:p>
            <a:pPr>
              <a:buFont typeface="Arial" panose="020B0604020202020204" pitchFamily="34" charset="0"/>
              <a:buChar char="•"/>
            </a:pPr>
            <a:r>
              <a:rPr lang="en-IN" sz="1600" dirty="0"/>
              <a:t>Transformer Decoder: Receives learned object queries, decodes them into object representations.</a:t>
            </a:r>
          </a:p>
          <a:p>
            <a:pPr>
              <a:buFont typeface="Arial" panose="020B0604020202020204" pitchFamily="34" charset="0"/>
              <a:buChar char="•"/>
            </a:pPr>
            <a:r>
              <a:rPr lang="en-IN" sz="1600" dirty="0"/>
              <a:t>Prediction Heads: Each query is passed through feed-forward layers to produce a class label and bounding box coordinates.</a:t>
            </a:r>
          </a:p>
          <a:p>
            <a:pPr>
              <a:buFont typeface="Arial" panose="020B0604020202020204" pitchFamily="34" charset="0"/>
              <a:buChar char="•"/>
            </a:pPr>
            <a:r>
              <a:rPr lang="en-IN" sz="1600" dirty="0"/>
              <a:t>End-to-End Loss: The model is trained with a bipartite matching loss, allowing direct supervision without NMS or anchors.</a:t>
            </a:r>
          </a:p>
        </p:txBody>
      </p:sp>
      <p:pic>
        <p:nvPicPr>
          <p:cNvPr id="5" name="Picture 4" descr="A diagram of a transformer decoder&#10;&#10;AI-generated content may be incorrect.">
            <a:extLst>
              <a:ext uri="{FF2B5EF4-FFF2-40B4-BE49-F238E27FC236}">
                <a16:creationId xmlns:a16="http://schemas.microsoft.com/office/drawing/2014/main" id="{3312BCC9-AD55-4506-A833-C923BAA9852E}"/>
              </a:ext>
            </a:extLst>
          </p:cNvPr>
          <p:cNvPicPr>
            <a:picLocks noChangeAspect="1"/>
          </p:cNvPicPr>
          <p:nvPr/>
        </p:nvPicPr>
        <p:blipFill>
          <a:blip r:embed="rId2"/>
          <a:stretch>
            <a:fillRect/>
          </a:stretch>
        </p:blipFill>
        <p:spPr>
          <a:xfrm>
            <a:off x="287986" y="1682495"/>
            <a:ext cx="4906317" cy="3203269"/>
          </a:xfrm>
          <a:prstGeom prst="rect">
            <a:avLst/>
          </a:prstGeom>
        </p:spPr>
      </p:pic>
    </p:spTree>
    <p:extLst>
      <p:ext uri="{BB962C8B-B14F-4D97-AF65-F5344CB8AC3E}">
        <p14:creationId xmlns:p14="http://schemas.microsoft.com/office/powerpoint/2010/main" val="188833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548640"/>
            <a:ext cx="8154162" cy="1133856"/>
          </a:xfrm>
        </p:spPr>
        <p:txBody>
          <a:bodyPr anchor="t">
            <a:normAutofit/>
          </a:bodyPr>
          <a:lstStyle/>
          <a:p>
            <a:r>
              <a:rPr dirty="0">
                <a:latin typeface="Times New Roman" panose="02020603050405020304" pitchFamily="18" charset="0"/>
                <a:cs typeface="Times New Roman" panose="02020603050405020304" pitchFamily="18" charset="0"/>
              </a:rPr>
              <a:t>YOLO</a:t>
            </a:r>
            <a:r>
              <a:rPr lang="en-US" dirty="0">
                <a:latin typeface="Times New Roman" panose="02020603050405020304" pitchFamily="18" charset="0"/>
                <a:cs typeface="Times New Roman" panose="02020603050405020304" pitchFamily="18" charset="0"/>
              </a:rPr>
              <a:t> Working</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82882" y="1792224"/>
            <a:ext cx="3230645" cy="4517136"/>
          </a:xfrm>
        </p:spPr>
        <p:txBody>
          <a:bodyPr anchor="t">
            <a:normAutofit/>
          </a:bodyPr>
          <a:lstStyle/>
          <a:p>
            <a:pPr marL="0" indent="0">
              <a:buNone/>
            </a:pPr>
            <a:r>
              <a:rPr lang="en-IN" sz="1600" dirty="0">
                <a:latin typeface="Times New Roman" panose="02020603050405020304" pitchFamily="18" charset="0"/>
                <a:cs typeface="Times New Roman" panose="02020603050405020304" pitchFamily="18" charset="0"/>
              </a:rPr>
              <a:t>How does YOLO work ?</a:t>
            </a:r>
          </a:p>
          <a:p>
            <a:r>
              <a:rPr lang="en-IN" sz="1600" dirty="0">
                <a:latin typeface="Times New Roman" panose="02020603050405020304" pitchFamily="18" charset="0"/>
                <a:cs typeface="Times New Roman" panose="02020603050405020304" pitchFamily="18" charset="0"/>
              </a:rPr>
              <a:t>The YOLO algorithm works by dividing the image into N grids, each having an equal dimensional region of </a:t>
            </a:r>
            <a:r>
              <a:rPr lang="en-IN" sz="1600" dirty="0" err="1">
                <a:latin typeface="Times New Roman" panose="02020603050405020304" pitchFamily="18" charset="0"/>
                <a:cs typeface="Times New Roman" panose="02020603050405020304" pitchFamily="18" charset="0"/>
              </a:rPr>
              <a:t>SxS</a:t>
            </a:r>
            <a:r>
              <a:rPr lang="en-IN" sz="1600" dirty="0">
                <a:latin typeface="Times New Roman" panose="02020603050405020304" pitchFamily="18" charset="0"/>
                <a:cs typeface="Times New Roman" panose="02020603050405020304" pitchFamily="18" charset="0"/>
              </a:rPr>
              <a:t>.</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Each of these N grids is responsible for the detection and localization of the object it contains.</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Correspondingly, these grids predicts B bounding box coordinates relatives to their cell coordinates, along with the object label and probability of the object being present in the cell.</a:t>
            </a:r>
          </a:p>
        </p:txBody>
      </p:sp>
      <p:pic>
        <p:nvPicPr>
          <p:cNvPr id="7" name="Picture 6" descr="A diagram of a dog and a bicycle&#10;&#10;AI-generated content may be incorrect.">
            <a:extLst>
              <a:ext uri="{FF2B5EF4-FFF2-40B4-BE49-F238E27FC236}">
                <a16:creationId xmlns:a16="http://schemas.microsoft.com/office/drawing/2014/main" id="{7BF2F7D8-E099-41D5-EF81-A2AF45C8F045}"/>
              </a:ext>
            </a:extLst>
          </p:cNvPr>
          <p:cNvPicPr>
            <a:picLocks noChangeAspect="1"/>
          </p:cNvPicPr>
          <p:nvPr/>
        </p:nvPicPr>
        <p:blipFill>
          <a:blip r:embed="rId2"/>
          <a:stretch>
            <a:fillRect/>
          </a:stretch>
        </p:blipFill>
        <p:spPr>
          <a:xfrm>
            <a:off x="548640" y="1792223"/>
            <a:ext cx="4585444" cy="30149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50" y="302219"/>
            <a:ext cx="7822381" cy="714128"/>
          </a:xfrm>
        </p:spPr>
        <p:txBody>
          <a:bodyPr anchor="b">
            <a:normAutofit/>
          </a:bodyPr>
          <a:lstStyle/>
          <a:p>
            <a:r>
              <a:rPr dirty="0"/>
              <a:t>DINO</a:t>
            </a:r>
            <a:r>
              <a:rPr lang="en-US" dirty="0"/>
              <a:t> </a:t>
            </a:r>
            <a:r>
              <a:rPr lang="en-IN" sz="3600" dirty="0">
                <a:latin typeface="Times New Roman" panose="02020603050405020304" pitchFamily="18" charset="0"/>
                <a:cs typeface="Times New Roman" panose="02020603050405020304" pitchFamily="18" charset="0"/>
              </a:rPr>
              <a:t>(Self-Distillation with No Labels)</a:t>
            </a:r>
            <a:endParaRPr dirty="0"/>
          </a:p>
        </p:txBody>
      </p:sp>
      <p:sp>
        <p:nvSpPr>
          <p:cNvPr id="3" name="Content Placeholder 2"/>
          <p:cNvSpPr>
            <a:spLocks noGrp="1"/>
          </p:cNvSpPr>
          <p:nvPr>
            <p:ph idx="1"/>
          </p:nvPr>
        </p:nvSpPr>
        <p:spPr>
          <a:xfrm>
            <a:off x="273527" y="3922060"/>
            <a:ext cx="8596946" cy="2671481"/>
          </a:xfrm>
        </p:spPr>
        <p:txBody>
          <a:bodyPr anchor="t">
            <a:normAutofit/>
          </a:bodyPr>
          <a:lstStyle/>
          <a:p>
            <a:pPr marL="0" indent="0">
              <a:buNone/>
            </a:pPr>
            <a:r>
              <a:rPr lang="en-IN" sz="1400" dirty="0">
                <a:latin typeface="Times New Roman" panose="02020603050405020304" pitchFamily="18" charset="0"/>
                <a:cs typeface="Times New Roman" panose="02020603050405020304" pitchFamily="18" charset="0"/>
              </a:rPr>
              <a:t>DINO (Self-Distillation with No Labels) is a self-supervised learning method designed for Vision Transformers (</a:t>
            </a:r>
            <a:r>
              <a:rPr lang="en-IN" sz="1400" dirty="0" err="1">
                <a:latin typeface="Times New Roman" panose="02020603050405020304" pitchFamily="18" charset="0"/>
                <a:cs typeface="Times New Roman" panose="02020603050405020304" pitchFamily="18" charset="0"/>
              </a:rPr>
              <a:t>ViTs</a:t>
            </a:r>
            <a:r>
              <a:rPr lang="en-IN" sz="1400" dirty="0">
                <a:latin typeface="Times New Roman" panose="02020603050405020304" pitchFamily="18" charset="0"/>
                <a:cs typeface="Times New Roman" panose="02020603050405020304" pitchFamily="18" charset="0"/>
              </a:rPr>
              <a:t>) and convolutional networks. DINO enables models to learn rich, transferable features without any </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data, and leads to unique properties—such as automatically discovering object boundaries and scene layout from images.</a:t>
            </a: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Key points:</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Learns high-quality visual representations </a:t>
            </a:r>
            <a:r>
              <a:rPr lang="en-IN" sz="1400" i="1" dirty="0">
                <a:latin typeface="Times New Roman" panose="02020603050405020304" pitchFamily="18" charset="0"/>
                <a:cs typeface="Times New Roman" panose="02020603050405020304" pitchFamily="18" charset="0"/>
              </a:rPr>
              <a:t>without supervision</a:t>
            </a:r>
            <a:r>
              <a:rPr lang="en-IN" sz="1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Achieves strong performance in classification, retrieval, and segmentation.</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Especially effective with Vision Transformers (</a:t>
            </a:r>
            <a:r>
              <a:rPr lang="en-IN" sz="1400" dirty="0" err="1">
                <a:latin typeface="Times New Roman" panose="02020603050405020304" pitchFamily="18" charset="0"/>
                <a:cs typeface="Times New Roman" panose="02020603050405020304" pitchFamily="18" charset="0"/>
              </a:rPr>
              <a:t>ViTs</a:t>
            </a:r>
            <a:r>
              <a:rPr lang="en-IN" sz="1400" dirty="0">
                <a:latin typeface="Times New Roman" panose="02020603050405020304" pitchFamily="18" charset="0"/>
                <a:cs typeface="Times New Roman" panose="02020603050405020304" pitchFamily="18" charset="0"/>
              </a:rPr>
              <a:t>), unlocking emergent properties not seen in supervised training.</a:t>
            </a:r>
          </a:p>
        </p:txBody>
      </p:sp>
      <p:pic>
        <p:nvPicPr>
          <p:cNvPr id="5" name="Picture 4" descr="A collage of images of different objects&#10;&#10;AI-generated content may be incorrect.">
            <a:extLst>
              <a:ext uri="{FF2B5EF4-FFF2-40B4-BE49-F238E27FC236}">
                <a16:creationId xmlns:a16="http://schemas.microsoft.com/office/drawing/2014/main" id="{F7A08D0A-54DD-F138-6741-D174A62358F9}"/>
              </a:ext>
            </a:extLst>
          </p:cNvPr>
          <p:cNvPicPr>
            <a:picLocks noChangeAspect="1"/>
          </p:cNvPicPr>
          <p:nvPr/>
        </p:nvPicPr>
        <p:blipFill>
          <a:blip r:embed="rId2"/>
          <a:stretch>
            <a:fillRect/>
          </a:stretch>
        </p:blipFill>
        <p:spPr>
          <a:xfrm>
            <a:off x="430050" y="1017119"/>
            <a:ext cx="7709440" cy="26404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97" y="233082"/>
            <a:ext cx="7886700" cy="1090054"/>
          </a:xfrm>
        </p:spPr>
        <p:txBody>
          <a:bodyPr/>
          <a:lstStyle/>
          <a:p>
            <a:r>
              <a:rPr dirty="0"/>
              <a:t>DINO -</a:t>
            </a:r>
            <a:r>
              <a:rPr lang="en-US" dirty="0"/>
              <a:t>Workflow</a:t>
            </a:r>
            <a:endParaRPr dirty="0"/>
          </a:p>
        </p:txBody>
      </p:sp>
      <p:graphicFrame>
        <p:nvGraphicFramePr>
          <p:cNvPr id="7" name="Content Placeholder 2">
            <a:extLst>
              <a:ext uri="{FF2B5EF4-FFF2-40B4-BE49-F238E27FC236}">
                <a16:creationId xmlns:a16="http://schemas.microsoft.com/office/drawing/2014/main" id="{11D974ED-37C1-DF54-07C4-A95BAEC7E027}"/>
              </a:ext>
            </a:extLst>
          </p:cNvPr>
          <p:cNvGraphicFramePr>
            <a:graphicFrameLocks noGrp="1"/>
          </p:cNvGraphicFramePr>
          <p:nvPr>
            <p:ph idx="1"/>
          </p:nvPr>
        </p:nvGraphicFramePr>
        <p:xfrm>
          <a:off x="4177554" y="1057835"/>
          <a:ext cx="4796118" cy="5477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diagram of a student&#10;&#10;AI-generated content may be incorrect.">
            <a:extLst>
              <a:ext uri="{FF2B5EF4-FFF2-40B4-BE49-F238E27FC236}">
                <a16:creationId xmlns:a16="http://schemas.microsoft.com/office/drawing/2014/main" id="{408C1703-557F-CB1F-30ED-7E7A3D9B9C10}"/>
              </a:ext>
            </a:extLst>
          </p:cNvPr>
          <p:cNvPicPr>
            <a:picLocks noChangeAspect="1"/>
          </p:cNvPicPr>
          <p:nvPr/>
        </p:nvPicPr>
        <p:blipFill>
          <a:blip r:embed="rId7"/>
          <a:stretch>
            <a:fillRect/>
          </a:stretch>
        </p:blipFill>
        <p:spPr>
          <a:xfrm>
            <a:off x="502541" y="1323136"/>
            <a:ext cx="3494963" cy="41632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377" y="349623"/>
            <a:ext cx="8055464" cy="830670"/>
          </a:xfrm>
        </p:spPr>
        <p:txBody>
          <a:bodyPr anchor="b">
            <a:normAutofit/>
          </a:bodyPr>
          <a:lstStyle/>
          <a:p>
            <a:r>
              <a:rPr lang="en-US" dirty="0"/>
              <a:t>DINO - Architecture </a:t>
            </a:r>
            <a:endParaRPr dirty="0"/>
          </a:p>
        </p:txBody>
      </p:sp>
      <p:sp>
        <p:nvSpPr>
          <p:cNvPr id="3" name="Content Placeholder 2"/>
          <p:cNvSpPr>
            <a:spLocks noGrp="1"/>
          </p:cNvSpPr>
          <p:nvPr>
            <p:ph idx="1"/>
          </p:nvPr>
        </p:nvSpPr>
        <p:spPr>
          <a:xfrm>
            <a:off x="4655260" y="1919709"/>
            <a:ext cx="4157045" cy="4588668"/>
          </a:xfrm>
        </p:spPr>
        <p:txBody>
          <a:bodyPr anchor="t">
            <a:normAutofit/>
          </a:bodyPr>
          <a:lstStyle/>
          <a:p>
            <a:pPr marL="0" indent="0">
              <a:buNone/>
            </a:pPr>
            <a:r>
              <a:rPr lang="en-IN" sz="1500" dirty="0"/>
              <a:t>DINO’s architecture is flexible and can be applied to </a:t>
            </a:r>
            <a:r>
              <a:rPr lang="en-IN" sz="1500" dirty="0" err="1"/>
              <a:t>ViTs</a:t>
            </a:r>
            <a:r>
              <a:rPr lang="en-IN" sz="1500" dirty="0"/>
              <a:t> or CNNs.</a:t>
            </a:r>
          </a:p>
          <a:p>
            <a:pPr>
              <a:buFont typeface="Arial" panose="020B0604020202020204" pitchFamily="34" charset="0"/>
              <a:buChar char="•"/>
            </a:pPr>
            <a:r>
              <a:rPr lang="en-IN" sz="1500" dirty="0"/>
              <a:t>Backbone: Can be a Vision Transformer (</a:t>
            </a:r>
            <a:r>
              <a:rPr lang="en-IN" sz="1500" dirty="0" err="1"/>
              <a:t>ViT</a:t>
            </a:r>
            <a:r>
              <a:rPr lang="en-IN" sz="1500" dirty="0"/>
              <a:t>) or </a:t>
            </a:r>
            <a:r>
              <a:rPr lang="en-IN" sz="1500" dirty="0" err="1"/>
              <a:t>ResNet</a:t>
            </a:r>
            <a:r>
              <a:rPr lang="en-IN" sz="1500" dirty="0"/>
              <a:t>.</a:t>
            </a:r>
          </a:p>
          <a:p>
            <a:pPr>
              <a:buFont typeface="Arial" panose="020B0604020202020204" pitchFamily="34" charset="0"/>
              <a:buChar char="•"/>
            </a:pPr>
            <a:r>
              <a:rPr lang="en-IN" sz="1500" dirty="0"/>
              <a:t>Projection Head: Multilayer perceptron (MLP) on top of the backbone to produce embedding features.</a:t>
            </a:r>
          </a:p>
          <a:p>
            <a:pPr>
              <a:buFont typeface="Arial" panose="020B0604020202020204" pitchFamily="34" charset="0"/>
              <a:buChar char="•"/>
            </a:pPr>
            <a:r>
              <a:rPr lang="en-IN" sz="1500" dirty="0"/>
              <a:t>Student &amp; Teacher: Identical architectures, but the teacher is updated via momentum (not gradients).</a:t>
            </a:r>
          </a:p>
          <a:p>
            <a:pPr>
              <a:buFont typeface="Arial" panose="020B0604020202020204" pitchFamily="34" charset="0"/>
              <a:buChar char="•"/>
            </a:pPr>
            <a:r>
              <a:rPr lang="en-IN" sz="1500" dirty="0"/>
              <a:t>Input Augmentations: Multi-crop strategy (two global crops and several local crops).</a:t>
            </a:r>
          </a:p>
          <a:p>
            <a:pPr>
              <a:buFont typeface="Arial" panose="020B0604020202020204" pitchFamily="34" charset="0"/>
              <a:buChar char="•"/>
            </a:pPr>
            <a:r>
              <a:rPr lang="en-IN" sz="1500" dirty="0"/>
              <a:t>Output: Student and teacher produce normalized feature vectors, and the student is trained to match the teacher.</a:t>
            </a:r>
          </a:p>
        </p:txBody>
      </p:sp>
      <p:pic>
        <p:nvPicPr>
          <p:cNvPr id="5" name="Picture 4" descr="A diagram of a student&#10;&#10;AI-generated content may be incorrect.">
            <a:extLst>
              <a:ext uri="{FF2B5EF4-FFF2-40B4-BE49-F238E27FC236}">
                <a16:creationId xmlns:a16="http://schemas.microsoft.com/office/drawing/2014/main" id="{677B3360-8828-6585-7D0E-9905DF1D0353}"/>
              </a:ext>
            </a:extLst>
          </p:cNvPr>
          <p:cNvPicPr>
            <a:picLocks noChangeAspect="1"/>
          </p:cNvPicPr>
          <p:nvPr/>
        </p:nvPicPr>
        <p:blipFill>
          <a:blip r:embed="rId2"/>
          <a:stretch>
            <a:fillRect/>
          </a:stretch>
        </p:blipFill>
        <p:spPr>
          <a:xfrm>
            <a:off x="449377" y="1919709"/>
            <a:ext cx="4013761" cy="26791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2BFF63-00A2-E822-A8F1-AC25C8760CB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8E8F5-DF2F-01F2-59B0-137F99290355}"/>
              </a:ext>
            </a:extLst>
          </p:cNvPr>
          <p:cNvSpPr>
            <a:spLocks noGrp="1"/>
          </p:cNvSpPr>
          <p:nvPr>
            <p:ph type="title"/>
          </p:nvPr>
        </p:nvSpPr>
        <p:spPr>
          <a:xfrm>
            <a:off x="457200" y="0"/>
            <a:ext cx="4055533" cy="897467"/>
          </a:xfrm>
        </p:spPr>
        <p:txBody>
          <a:bodyPr anchor="b">
            <a:normAutofit/>
          </a:bodyPr>
          <a:lstStyle/>
          <a:p>
            <a:r>
              <a:rPr lang="en-US" dirty="0"/>
              <a:t>Grounding DINO  </a:t>
            </a:r>
            <a:endParaRPr dirty="0"/>
          </a:p>
        </p:txBody>
      </p:sp>
      <p:pic>
        <p:nvPicPr>
          <p:cNvPr id="6" name="Picture 5" descr="A screenshot of a computer screen&#10;&#10;AI-generated content may be incorrect.">
            <a:extLst>
              <a:ext uri="{FF2B5EF4-FFF2-40B4-BE49-F238E27FC236}">
                <a16:creationId xmlns:a16="http://schemas.microsoft.com/office/drawing/2014/main" id="{200259B0-F2D0-9A55-7A00-F6E8E267ECBC}"/>
              </a:ext>
            </a:extLst>
          </p:cNvPr>
          <p:cNvPicPr>
            <a:picLocks noChangeAspect="1"/>
          </p:cNvPicPr>
          <p:nvPr/>
        </p:nvPicPr>
        <p:blipFill>
          <a:blip r:embed="rId2"/>
          <a:stretch>
            <a:fillRect/>
          </a:stretch>
        </p:blipFill>
        <p:spPr>
          <a:xfrm>
            <a:off x="1310770" y="947719"/>
            <a:ext cx="6522460" cy="3456901"/>
          </a:xfrm>
          <a:prstGeom prst="rect">
            <a:avLst/>
          </a:prstGeom>
        </p:spPr>
      </p:pic>
      <p:sp>
        <p:nvSpPr>
          <p:cNvPr id="3" name="Content Placeholder 2">
            <a:extLst>
              <a:ext uri="{FF2B5EF4-FFF2-40B4-BE49-F238E27FC236}">
                <a16:creationId xmlns:a16="http://schemas.microsoft.com/office/drawing/2014/main" id="{326C1143-D5C4-22BD-8955-84BBB1946FF1}"/>
              </a:ext>
            </a:extLst>
          </p:cNvPr>
          <p:cNvSpPr>
            <a:spLocks noGrp="1"/>
          </p:cNvSpPr>
          <p:nvPr>
            <p:ph idx="1"/>
          </p:nvPr>
        </p:nvSpPr>
        <p:spPr>
          <a:xfrm>
            <a:off x="457199" y="4707467"/>
            <a:ext cx="8593667" cy="2065866"/>
          </a:xfrm>
        </p:spPr>
        <p:txBody>
          <a:bodyPr anchor="t">
            <a:normAutofit/>
          </a:bodyPr>
          <a:lstStyle/>
          <a:p>
            <a:pPr marL="0" indent="0">
              <a:buNone/>
            </a:pPr>
            <a:r>
              <a:rPr lang="en-IN" sz="1400" dirty="0"/>
              <a:t>An open-set object detector that marries the end-to-end DETR-based DINO architecture with grounded pre-training to detect arbitrary objects specified via language inputs (category names or referring expressions)  .</a:t>
            </a:r>
          </a:p>
          <a:p>
            <a:pPr marL="0" indent="0">
              <a:buNone/>
            </a:pPr>
            <a:r>
              <a:rPr lang="en-IN" sz="1400" dirty="0"/>
              <a:t>Key Principles:</a:t>
            </a:r>
          </a:p>
          <a:p>
            <a:pPr>
              <a:buFont typeface="Arial" panose="020B0604020202020204" pitchFamily="34" charset="0"/>
              <a:buChar char="•"/>
            </a:pPr>
            <a:r>
              <a:rPr lang="en-IN" sz="1400" dirty="0"/>
              <a:t>Tight Modality Fusion: integrates vision and language across three phases—neck (feature enhancer), query initialization, and decoder—to learn language-aware region embeddings  .</a:t>
            </a:r>
          </a:p>
          <a:p>
            <a:pPr>
              <a:buFont typeface="Arial" panose="020B0604020202020204" pitchFamily="34" charset="0"/>
              <a:buChar char="•"/>
            </a:pPr>
            <a:r>
              <a:rPr lang="en-IN" sz="1400" dirty="0"/>
              <a:t>Large-Scale Grounded Pre-Training: uses a mixture of detection, grounding (phrase-to-region), and caption data to generalize to novel categories without fine-tuning  .</a:t>
            </a:r>
          </a:p>
        </p:txBody>
      </p:sp>
    </p:spTree>
    <p:extLst>
      <p:ext uri="{BB962C8B-B14F-4D97-AF65-F5344CB8AC3E}">
        <p14:creationId xmlns:p14="http://schemas.microsoft.com/office/powerpoint/2010/main" val="2004724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4801B9-210A-E887-C309-0CD1CA3C394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83B84-67CE-6BF6-99E8-5D65E849A883}"/>
              </a:ext>
            </a:extLst>
          </p:cNvPr>
          <p:cNvSpPr>
            <a:spLocks noGrp="1"/>
          </p:cNvSpPr>
          <p:nvPr>
            <p:ph type="title"/>
          </p:nvPr>
        </p:nvSpPr>
        <p:spPr>
          <a:xfrm>
            <a:off x="436225" y="710534"/>
            <a:ext cx="8031060" cy="589619"/>
          </a:xfrm>
        </p:spPr>
        <p:txBody>
          <a:bodyPr anchor="b">
            <a:normAutofit/>
          </a:bodyPr>
          <a:lstStyle/>
          <a:p>
            <a:r>
              <a:rPr lang="en-US" dirty="0"/>
              <a:t>Grounding DINO - Workflow  </a:t>
            </a:r>
            <a:endParaRPr dirty="0"/>
          </a:p>
        </p:txBody>
      </p:sp>
      <p:pic>
        <p:nvPicPr>
          <p:cNvPr id="5" name="Picture 4" descr="A diagram of a structure&#10;&#10;AI-generated content may be incorrect.">
            <a:extLst>
              <a:ext uri="{FF2B5EF4-FFF2-40B4-BE49-F238E27FC236}">
                <a16:creationId xmlns:a16="http://schemas.microsoft.com/office/drawing/2014/main" id="{47757E5C-8AC9-3DAB-E90B-7796DF4AA251}"/>
              </a:ext>
            </a:extLst>
          </p:cNvPr>
          <p:cNvPicPr>
            <a:picLocks noChangeAspect="1"/>
          </p:cNvPicPr>
          <p:nvPr/>
        </p:nvPicPr>
        <p:blipFill>
          <a:blip r:embed="rId2"/>
          <a:stretch>
            <a:fillRect/>
          </a:stretch>
        </p:blipFill>
        <p:spPr>
          <a:xfrm>
            <a:off x="436225" y="1898937"/>
            <a:ext cx="5481975" cy="4248529"/>
          </a:xfrm>
          <a:prstGeom prst="rect">
            <a:avLst/>
          </a:prstGeom>
        </p:spPr>
      </p:pic>
      <p:sp>
        <p:nvSpPr>
          <p:cNvPr id="3" name="Content Placeholder 2">
            <a:extLst>
              <a:ext uri="{FF2B5EF4-FFF2-40B4-BE49-F238E27FC236}">
                <a16:creationId xmlns:a16="http://schemas.microsoft.com/office/drawing/2014/main" id="{217050E0-B91A-29FF-F271-055F66A722BE}"/>
              </a:ext>
            </a:extLst>
          </p:cNvPr>
          <p:cNvSpPr>
            <a:spLocks noGrp="1"/>
          </p:cNvSpPr>
          <p:nvPr>
            <p:ph idx="1"/>
          </p:nvPr>
        </p:nvSpPr>
        <p:spPr>
          <a:xfrm>
            <a:off x="5918200" y="1925409"/>
            <a:ext cx="3014133" cy="4695524"/>
          </a:xfrm>
        </p:spPr>
        <p:txBody>
          <a:bodyPr anchor="t">
            <a:normAutofit/>
          </a:bodyPr>
          <a:lstStyle/>
          <a:p>
            <a:pPr marL="0" indent="0">
              <a:buNone/>
            </a:pPr>
            <a:r>
              <a:rPr lang="en-IN" sz="1000" dirty="0"/>
              <a:t>Feature Extraction:</a:t>
            </a:r>
          </a:p>
          <a:p>
            <a:r>
              <a:rPr lang="en-IN" sz="1000" dirty="0"/>
              <a:t>Image Backbone (e.g., </a:t>
            </a:r>
            <a:r>
              <a:rPr lang="en-IN" sz="1000" dirty="0" err="1"/>
              <a:t>Swin</a:t>
            </a:r>
            <a:r>
              <a:rPr lang="en-IN" sz="1000" dirty="0"/>
              <a:t> Transformer) → multi-scale image tokens.</a:t>
            </a:r>
          </a:p>
          <a:p>
            <a:r>
              <a:rPr lang="en-IN" sz="1000" dirty="0"/>
              <a:t>Text Backbone (e.g., BERT) → token embeddings for input prompt.</a:t>
            </a:r>
          </a:p>
          <a:p>
            <a:pPr marL="0" indent="0">
              <a:buNone/>
            </a:pPr>
            <a:r>
              <a:rPr lang="en-IN" sz="1000" dirty="0"/>
              <a:t>Feature Enhancer (Neck):</a:t>
            </a:r>
          </a:p>
          <a:p>
            <a:r>
              <a:rPr lang="en-IN" sz="1000" dirty="0"/>
              <a:t>Stack of layers combining self-attention, </a:t>
            </a:r>
            <a:r>
              <a:rPr lang="en-IN" sz="1000" dirty="0" err="1"/>
              <a:t>image→text</a:t>
            </a:r>
            <a:r>
              <a:rPr lang="en-IN" sz="1000" dirty="0"/>
              <a:t> and </a:t>
            </a:r>
            <a:r>
              <a:rPr lang="en-IN" sz="1000" dirty="0" err="1"/>
              <a:t>text→image</a:t>
            </a:r>
            <a:r>
              <a:rPr lang="en-IN" sz="1000" dirty="0"/>
              <a:t> cross-attention, plus deformable self-attention to fuse modalities  .</a:t>
            </a:r>
          </a:p>
          <a:p>
            <a:pPr marL="0" indent="0">
              <a:buNone/>
            </a:pPr>
            <a:r>
              <a:rPr lang="en-IN" sz="1000" dirty="0"/>
              <a:t>Language-Guided Query Selection:</a:t>
            </a:r>
          </a:p>
          <a:p>
            <a:r>
              <a:rPr lang="en-IN" sz="1000" dirty="0"/>
              <a:t>Compute similarity between image tokens and text features; select top </a:t>
            </a:r>
            <a:r>
              <a:rPr lang="en-IN" sz="1000" dirty="0" err="1"/>
              <a:t>N_q</a:t>
            </a:r>
            <a:r>
              <a:rPr lang="en-IN" sz="1000" dirty="0"/>
              <a:t> image tokens as cross-modality queries for the decoder  .</a:t>
            </a:r>
          </a:p>
          <a:p>
            <a:pPr marL="0" indent="0">
              <a:buNone/>
            </a:pPr>
            <a:r>
              <a:rPr lang="en-IN" sz="1000" dirty="0"/>
              <a:t>Cross-Modality Decoder:</a:t>
            </a:r>
          </a:p>
          <a:p>
            <a:r>
              <a:rPr lang="en-IN" sz="1000" dirty="0"/>
              <a:t>Each decoder layer applies: self-attention → image cross-attention → text cross-attention → FFN, refining queries to capture joint semantics  .</a:t>
            </a:r>
          </a:p>
          <a:p>
            <a:pPr marL="0" indent="0">
              <a:buNone/>
            </a:pPr>
            <a:r>
              <a:rPr lang="en-IN" sz="1000" dirty="0"/>
              <a:t>Prediction:</a:t>
            </a:r>
          </a:p>
          <a:p>
            <a:r>
              <a:rPr lang="en-IN" sz="1000" dirty="0"/>
              <a:t>Final queries predict bounding boxes (via box regression head) and ground to text spans (via contrastive classification loss).</a:t>
            </a:r>
          </a:p>
        </p:txBody>
      </p:sp>
    </p:spTree>
    <p:extLst>
      <p:ext uri="{BB962C8B-B14F-4D97-AF65-F5344CB8AC3E}">
        <p14:creationId xmlns:p14="http://schemas.microsoft.com/office/powerpoint/2010/main" val="59971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1BF7BF-9A84-05FA-AFA8-6166CF108EF5}"/>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863AD-5C76-4AE9-7449-DE59239AD848}"/>
              </a:ext>
            </a:extLst>
          </p:cNvPr>
          <p:cNvSpPr>
            <a:spLocks noGrp="1"/>
          </p:cNvSpPr>
          <p:nvPr>
            <p:ph type="title"/>
          </p:nvPr>
        </p:nvSpPr>
        <p:spPr>
          <a:xfrm>
            <a:off x="445826" y="119712"/>
            <a:ext cx="8150355" cy="949934"/>
          </a:xfrm>
        </p:spPr>
        <p:txBody>
          <a:bodyPr anchor="b">
            <a:normAutofit/>
          </a:bodyPr>
          <a:lstStyle/>
          <a:p>
            <a:r>
              <a:rPr lang="en-US" dirty="0"/>
              <a:t>Grounding DINO - Architecture  </a:t>
            </a:r>
            <a:endParaRPr dirty="0"/>
          </a:p>
        </p:txBody>
      </p:sp>
      <p:pic>
        <p:nvPicPr>
          <p:cNvPr id="6" name="Picture 5" descr="A diagram of a computer&#10;&#10;AI-generated content may be incorrect.">
            <a:extLst>
              <a:ext uri="{FF2B5EF4-FFF2-40B4-BE49-F238E27FC236}">
                <a16:creationId xmlns:a16="http://schemas.microsoft.com/office/drawing/2014/main" id="{26CFB682-AB74-736D-B19E-5897A41277B0}"/>
              </a:ext>
            </a:extLst>
          </p:cNvPr>
          <p:cNvPicPr>
            <a:picLocks noChangeAspect="1"/>
          </p:cNvPicPr>
          <p:nvPr/>
        </p:nvPicPr>
        <p:blipFill>
          <a:blip r:embed="rId2"/>
          <a:stretch>
            <a:fillRect/>
          </a:stretch>
        </p:blipFill>
        <p:spPr>
          <a:xfrm>
            <a:off x="1708723" y="1189358"/>
            <a:ext cx="5209497" cy="2070775"/>
          </a:xfrm>
          <a:prstGeom prst="rect">
            <a:avLst/>
          </a:prstGeom>
        </p:spPr>
      </p:pic>
      <p:sp>
        <p:nvSpPr>
          <p:cNvPr id="3" name="Content Placeholder 2">
            <a:extLst>
              <a:ext uri="{FF2B5EF4-FFF2-40B4-BE49-F238E27FC236}">
                <a16:creationId xmlns:a16="http://schemas.microsoft.com/office/drawing/2014/main" id="{451E0EAC-9E5C-5A2E-E222-D2B2C0ACA65E}"/>
              </a:ext>
            </a:extLst>
          </p:cNvPr>
          <p:cNvSpPr>
            <a:spLocks noGrp="1"/>
          </p:cNvSpPr>
          <p:nvPr>
            <p:ph idx="1"/>
          </p:nvPr>
        </p:nvSpPr>
        <p:spPr>
          <a:xfrm>
            <a:off x="4815068" y="3391208"/>
            <a:ext cx="4247909" cy="3368408"/>
          </a:xfrm>
        </p:spPr>
        <p:txBody>
          <a:bodyPr anchor="t">
            <a:noAutofit/>
          </a:bodyPr>
          <a:lstStyle/>
          <a:p>
            <a:pPr marL="0" indent="0">
              <a:buNone/>
            </a:pPr>
            <a:r>
              <a:rPr lang="en-IN" sz="1400" b="1" dirty="0"/>
              <a:t>Language-Guided Query Selection:</a:t>
            </a:r>
          </a:p>
          <a:p>
            <a:pPr>
              <a:buFont typeface="Arial" panose="020B0604020202020204" pitchFamily="34" charset="0"/>
              <a:buChar char="•"/>
            </a:pPr>
            <a:r>
              <a:rPr lang="en-IN" sz="1400" dirty="0"/>
              <a:t>Select top N</a:t>
            </a:r>
            <a:r>
              <a:rPr lang="en-IN" sz="1400" baseline="-25000" dirty="0"/>
              <a:t>q</a:t>
            </a:r>
            <a:r>
              <a:rPr lang="en-IN" sz="1400" dirty="0"/>
              <a:t>=900 image tokens via </a:t>
            </a:r>
            <a:r>
              <a:rPr lang="en-IN" sz="1400" dirty="0" err="1"/>
              <a:t>TopN</a:t>
            </a:r>
            <a:r>
              <a:rPr lang="en-IN" sz="1400" baseline="-25000" dirty="0" err="1"/>
              <a:t>q</a:t>
            </a:r>
            <a:r>
              <a:rPr lang="en-IN" sz="1400" dirty="0"/>
              <a:t>(</a:t>
            </a:r>
            <a:r>
              <a:rPr lang="en-IN" sz="1400" dirty="0" err="1"/>
              <a:t>max</a:t>
            </a:r>
            <a:r>
              <a:rPr lang="en-IN" sz="1400" baseline="-25000" dirty="0" err="1"/>
              <a:t>t</a:t>
            </a:r>
            <a:r>
              <a:rPr lang="en-IN" sz="1400" dirty="0"/>
              <a:t>(X</a:t>
            </a:r>
            <a:r>
              <a:rPr lang="en-IN" sz="1400" baseline="-25000" dirty="0"/>
              <a:t>I</a:t>
            </a:r>
            <a:r>
              <a:rPr lang="en-IN" sz="1400" dirty="0"/>
              <a:t>, X</a:t>
            </a:r>
            <a:r>
              <a:rPr lang="en-IN" sz="1400" baseline="-25000" dirty="0"/>
              <a:t>T</a:t>
            </a:r>
            <a:r>
              <a:rPr lang="en-IN" sz="1400" dirty="0"/>
              <a:t>)) to initialize decoder queries  .</a:t>
            </a:r>
          </a:p>
          <a:p>
            <a:pPr marL="0" indent="0">
              <a:buNone/>
            </a:pPr>
            <a:r>
              <a:rPr lang="en-IN" sz="1400" b="1" dirty="0"/>
              <a:t>Cross-Modality Decoder:</a:t>
            </a:r>
          </a:p>
          <a:p>
            <a:pPr marL="0" indent="0">
              <a:buNone/>
            </a:pPr>
            <a:r>
              <a:rPr lang="en-IN" sz="1400" dirty="0"/>
              <a:t>D layers of:</a:t>
            </a:r>
          </a:p>
          <a:p>
            <a:pPr>
              <a:buFont typeface="Arial" panose="020B0604020202020204" pitchFamily="34" charset="0"/>
              <a:buChar char="•"/>
            </a:pPr>
            <a:r>
              <a:rPr lang="en-IN" sz="1400" dirty="0"/>
              <a:t>Self-Attention → Image Cross-Attention → Text Cross-Attention → FFN</a:t>
            </a:r>
          </a:p>
          <a:p>
            <a:pPr>
              <a:buFont typeface="Arial" panose="020B0604020202020204" pitchFamily="34" charset="0"/>
              <a:buChar char="•"/>
            </a:pPr>
            <a:r>
              <a:rPr lang="en-IN" sz="1400" dirty="0"/>
              <a:t>Final queries feed into heads for box regression (L1 + </a:t>
            </a:r>
            <a:r>
              <a:rPr lang="en-IN" sz="1400" dirty="0" err="1"/>
              <a:t>GIoU</a:t>
            </a:r>
            <a:r>
              <a:rPr lang="en-IN" sz="1400" dirty="0"/>
              <a:t> loss) and text contrastive classification (focal loss)  .</a:t>
            </a:r>
          </a:p>
          <a:p>
            <a:pPr marL="0" indent="0">
              <a:buNone/>
            </a:pPr>
            <a:r>
              <a:rPr lang="en-IN" sz="1400" b="1" dirty="0"/>
              <a:t>Training Loss:</a:t>
            </a:r>
          </a:p>
          <a:p>
            <a:pPr>
              <a:buFont typeface="Arial" panose="020B0604020202020204" pitchFamily="34" charset="0"/>
              <a:buChar char="•"/>
            </a:pPr>
            <a:r>
              <a:rPr lang="en-IN" sz="1400" dirty="0"/>
              <a:t>L = </a:t>
            </a:r>
            <a:r>
              <a:rPr lang="en-IN" sz="1400" dirty="0" err="1"/>
              <a:t>L</a:t>
            </a:r>
            <a:r>
              <a:rPr lang="en-IN" sz="1400" baseline="-25000" dirty="0" err="1"/>
              <a:t>loc</a:t>
            </a:r>
            <a:r>
              <a:rPr lang="en-IN" sz="1400" baseline="30000" dirty="0"/>
              <a:t>(L1+GIoU)</a:t>
            </a:r>
            <a:r>
              <a:rPr lang="en-IN" sz="1400" dirty="0"/>
              <a:t> + </a:t>
            </a:r>
            <a:r>
              <a:rPr lang="en-IN" sz="1400" dirty="0" err="1"/>
              <a:t>L</a:t>
            </a:r>
            <a:r>
              <a:rPr lang="en-IN" sz="1400" baseline="-25000" dirty="0" err="1"/>
              <a:t>cls</a:t>
            </a:r>
            <a:r>
              <a:rPr lang="en-IN" sz="1400" baseline="30000" dirty="0" err="1"/>
              <a:t>contrastive</a:t>
            </a:r>
            <a:endParaRPr lang="en-IN" sz="1400" baseline="30000" dirty="0"/>
          </a:p>
          <a:p>
            <a:pPr marL="0" indent="0">
              <a:buNone/>
            </a:pPr>
            <a:r>
              <a:rPr lang="en-IN" sz="1400" dirty="0"/>
              <a:t>with auxiliary losses after each decoder layer.</a:t>
            </a:r>
          </a:p>
        </p:txBody>
      </p:sp>
      <p:sp>
        <p:nvSpPr>
          <p:cNvPr id="7" name="Content Placeholder 2">
            <a:extLst>
              <a:ext uri="{FF2B5EF4-FFF2-40B4-BE49-F238E27FC236}">
                <a16:creationId xmlns:a16="http://schemas.microsoft.com/office/drawing/2014/main" id="{06E2384B-3087-180B-6410-1C39F0DC247C}"/>
              </a:ext>
            </a:extLst>
          </p:cNvPr>
          <p:cNvSpPr txBox="1">
            <a:spLocks/>
          </p:cNvSpPr>
          <p:nvPr/>
        </p:nvSpPr>
        <p:spPr>
          <a:xfrm>
            <a:off x="445826" y="3553562"/>
            <a:ext cx="4247909" cy="3206054"/>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400" b="1" dirty="0"/>
              <a:t>Dual-Encoder–Single-Decoder Design:</a:t>
            </a:r>
          </a:p>
          <a:p>
            <a:r>
              <a:rPr lang="en-IN" sz="1400" dirty="0"/>
              <a:t>Image Encoder (</a:t>
            </a:r>
            <a:r>
              <a:rPr lang="en-IN" sz="1400" dirty="0" err="1"/>
              <a:t>Swin</a:t>
            </a:r>
            <a:r>
              <a:rPr lang="en-IN" sz="1400" dirty="0"/>
              <a:t>-T/L): produces multi-scale feature maps.</a:t>
            </a:r>
          </a:p>
          <a:p>
            <a:r>
              <a:rPr lang="en-IN" sz="1400" dirty="0"/>
              <a:t>Text Encoder (BERT): yields sub-sentence level embeddings to avoid cross-category interference  .</a:t>
            </a:r>
          </a:p>
          <a:p>
            <a:pPr marL="0" indent="0">
              <a:buFont typeface="Arial" panose="020B0604020202020204" pitchFamily="34" charset="0"/>
              <a:buNone/>
            </a:pPr>
            <a:r>
              <a:rPr lang="en-IN" sz="1400" b="1" dirty="0"/>
              <a:t>Feature Enhancer Module:</a:t>
            </a:r>
          </a:p>
          <a:p>
            <a:pPr marL="0" indent="0">
              <a:buFont typeface="Arial" panose="020B0604020202020204" pitchFamily="34" charset="0"/>
              <a:buNone/>
            </a:pPr>
            <a:r>
              <a:rPr lang="en-IN" sz="1400" dirty="0"/>
              <a:t>L layers of:</a:t>
            </a:r>
          </a:p>
          <a:p>
            <a:r>
              <a:rPr lang="en-IN" sz="1400" dirty="0"/>
              <a:t>Deformable Self-Attention on image features</a:t>
            </a:r>
          </a:p>
          <a:p>
            <a:r>
              <a:rPr lang="en-IN" sz="1400" dirty="0" err="1"/>
              <a:t>Image→Text</a:t>
            </a:r>
            <a:r>
              <a:rPr lang="en-IN" sz="1400" dirty="0"/>
              <a:t> Cross-Attention</a:t>
            </a:r>
          </a:p>
          <a:p>
            <a:r>
              <a:rPr lang="en-IN" sz="1400" dirty="0" err="1"/>
              <a:t>Text→Image</a:t>
            </a:r>
            <a:r>
              <a:rPr lang="en-IN" sz="1400" dirty="0"/>
              <a:t> Cross-Attention</a:t>
            </a:r>
          </a:p>
          <a:p>
            <a:r>
              <a:rPr lang="en-IN" sz="1400" dirty="0" err="1"/>
              <a:t>FFNdecoder</a:t>
            </a:r>
            <a:r>
              <a:rPr lang="en-IN" sz="1400" dirty="0"/>
              <a:t> layer.</a:t>
            </a:r>
          </a:p>
        </p:txBody>
      </p:sp>
    </p:spTree>
    <p:extLst>
      <p:ext uri="{BB962C8B-B14F-4D97-AF65-F5344CB8AC3E}">
        <p14:creationId xmlns:p14="http://schemas.microsoft.com/office/powerpoint/2010/main" val="199250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Vision–Language (Multi-Modal) Models</a:t>
            </a:r>
            <a:br>
              <a:rPr lang="en-IN" dirty="0"/>
            </a:br>
            <a:br>
              <a:rPr lang="en-IN" dirty="0"/>
            </a:br>
            <a:endParaRPr dirty="0"/>
          </a:p>
        </p:txBody>
      </p:sp>
      <p:sp>
        <p:nvSpPr>
          <p:cNvPr id="3" name="Content Placeholder 2"/>
          <p:cNvSpPr>
            <a:spLocks noGrp="1"/>
          </p:cNvSpPr>
          <p:nvPr>
            <p:ph idx="1"/>
          </p:nvPr>
        </p:nvSpPr>
        <p:spPr/>
        <p:txBody>
          <a:bodyPr>
            <a:normAutofit/>
          </a:bodyPr>
          <a:lstStyle/>
          <a:p>
            <a:pPr marL="0" indent="0">
              <a:buNone/>
            </a:pPr>
            <a:r>
              <a:rPr lang="en-IN" sz="1600" dirty="0"/>
              <a:t>CLIP (Contrastive Language–Image Pre-training) is a vision-language model that learns to connect images and natural language through contrastive learning on a massive dataset of image–text pairs. Unlike traditional computer vision models that require </a:t>
            </a:r>
            <a:r>
              <a:rPr lang="en-IN" sz="1600" dirty="0" err="1"/>
              <a:t>labeled</a:t>
            </a:r>
            <a:r>
              <a:rPr lang="en-IN" sz="1600" dirty="0"/>
              <a:t> datasets and task-specific fine-tuning, CLIP can recognize and classify visual concepts using just a text description—enabling powerful zero-shot learning across many domains.</a:t>
            </a:r>
          </a:p>
          <a:p>
            <a:endParaRPr lang="en-IN" sz="1600" dirty="0"/>
          </a:p>
          <a:p>
            <a:pPr marL="0" indent="0">
              <a:buNone/>
            </a:pPr>
            <a:r>
              <a:rPr lang="en-IN" sz="1600" dirty="0"/>
              <a:t>Key Points:</a:t>
            </a:r>
          </a:p>
          <a:p>
            <a:pPr>
              <a:buFont typeface="Arial" panose="020B0604020202020204" pitchFamily="34" charset="0"/>
              <a:buChar char="•"/>
            </a:pPr>
            <a:r>
              <a:rPr lang="en-IN" sz="1600" dirty="0"/>
              <a:t>Trained on 400 million (image, text) pairs from the internet.</a:t>
            </a:r>
          </a:p>
          <a:p>
            <a:pPr>
              <a:buFont typeface="Arial" panose="020B0604020202020204" pitchFamily="34" charset="0"/>
              <a:buChar char="•"/>
            </a:pPr>
            <a:r>
              <a:rPr lang="en-IN" sz="1600" dirty="0"/>
              <a:t>Can perform a wide variety of visual classification tasks without task-specific training.</a:t>
            </a:r>
          </a:p>
          <a:p>
            <a:pPr>
              <a:buFont typeface="Arial" panose="020B0604020202020204" pitchFamily="34" charset="0"/>
              <a:buChar char="•"/>
            </a:pPr>
            <a:r>
              <a:rPr lang="en-IN" sz="1600" dirty="0"/>
              <a:t>Enables zero-shot transfer: the model can classify new concepts just by providing their text descriptions.</a:t>
            </a:r>
          </a:p>
        </p:txBody>
      </p:sp>
      <p:sp>
        <p:nvSpPr>
          <p:cNvPr id="4" name="Title 1">
            <a:extLst>
              <a:ext uri="{FF2B5EF4-FFF2-40B4-BE49-F238E27FC236}">
                <a16:creationId xmlns:a16="http://schemas.microsoft.com/office/drawing/2014/main" id="{B0556E98-B680-EA0A-282F-F86342ED57F1}"/>
              </a:ext>
            </a:extLst>
          </p:cNvPr>
          <p:cNvSpPr txBox="1">
            <a:spLocks/>
          </p:cNvSpPr>
          <p:nvPr/>
        </p:nvSpPr>
        <p:spPr>
          <a:xfrm>
            <a:off x="628650" y="109537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IN" i="1" dirty="0"/>
          </a:p>
        </p:txBody>
      </p:sp>
      <p:sp>
        <p:nvSpPr>
          <p:cNvPr id="5" name="Title 1">
            <a:extLst>
              <a:ext uri="{FF2B5EF4-FFF2-40B4-BE49-F238E27FC236}">
                <a16:creationId xmlns:a16="http://schemas.microsoft.com/office/drawing/2014/main" id="{522707A7-8C3A-D574-1212-FAA1FF8A5A45}"/>
              </a:ext>
            </a:extLst>
          </p:cNvPr>
          <p:cNvSpPr txBox="1">
            <a:spLocks/>
          </p:cNvSpPr>
          <p:nvPr/>
        </p:nvSpPr>
        <p:spPr>
          <a:xfrm>
            <a:off x="628650" y="797578"/>
            <a:ext cx="7152715" cy="816069"/>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2000" dirty="0"/>
              <a:t>CLIP (Contrastive Language–Image Pre-training)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548" y="184490"/>
            <a:ext cx="4086370" cy="776881"/>
          </a:xfrm>
        </p:spPr>
        <p:txBody>
          <a:bodyPr anchor="b">
            <a:normAutofit/>
          </a:bodyPr>
          <a:lstStyle/>
          <a:p>
            <a:r>
              <a:rPr lang="en-IN" dirty="0"/>
              <a:t>CLIP -  Workflow</a:t>
            </a:r>
            <a:endParaRPr dirty="0"/>
          </a:p>
        </p:txBody>
      </p:sp>
      <p:sp>
        <p:nvSpPr>
          <p:cNvPr id="3" name="Content Placeholder 2"/>
          <p:cNvSpPr>
            <a:spLocks noGrp="1"/>
          </p:cNvSpPr>
          <p:nvPr>
            <p:ph idx="1"/>
          </p:nvPr>
        </p:nvSpPr>
        <p:spPr>
          <a:xfrm>
            <a:off x="171864" y="3807133"/>
            <a:ext cx="8792841" cy="2970186"/>
          </a:xfrm>
        </p:spPr>
        <p:txBody>
          <a:bodyPr>
            <a:normAutofit/>
          </a:bodyPr>
          <a:lstStyle/>
          <a:p>
            <a:pPr marL="0" indent="0">
              <a:buNone/>
            </a:pPr>
            <a:r>
              <a:rPr lang="en-IN" sz="1200" dirty="0"/>
              <a:t>The CLIP workflow consists of three main steps:</a:t>
            </a:r>
          </a:p>
          <a:p>
            <a:pPr>
              <a:buFont typeface="+mj-lt"/>
              <a:buAutoNum type="arabicPeriod"/>
            </a:pPr>
            <a:r>
              <a:rPr lang="en-IN" sz="1200" b="1" dirty="0"/>
              <a:t>Contrastive Pre-Training:</a:t>
            </a:r>
            <a:endParaRPr lang="en-IN" sz="1200" dirty="0"/>
          </a:p>
          <a:p>
            <a:r>
              <a:rPr lang="en-IN" sz="1200" dirty="0"/>
              <a:t>The model is jointly trained to match images and their paired text descriptions in a shared embedding space.</a:t>
            </a:r>
          </a:p>
          <a:p>
            <a:r>
              <a:rPr lang="en-IN" sz="1200" dirty="0"/>
              <a:t>Two separate encoders (for images and text) are trained with a contrastive loss to bring paired image–text embeddings close, and push non-matching pairs apart.</a:t>
            </a:r>
          </a:p>
          <a:p>
            <a:pPr marL="0" indent="0">
              <a:buNone/>
            </a:pPr>
            <a:r>
              <a:rPr lang="en-IN" sz="1200" b="1" dirty="0"/>
              <a:t>2.Zero-Shot Classification:</a:t>
            </a:r>
            <a:endParaRPr lang="en-IN" sz="1200" dirty="0"/>
          </a:p>
          <a:p>
            <a:r>
              <a:rPr lang="en-IN" sz="1200" dirty="0"/>
              <a:t>To classify an image, CLIP computes similarities between the image embedding and a set of candidate text embeddings (e.g., “a photo of a cat,” “a photo of a dog,” etc.).</a:t>
            </a:r>
          </a:p>
          <a:p>
            <a:r>
              <a:rPr lang="en-IN" sz="1200" dirty="0"/>
              <a:t>The class with the highest similarity is chosen as the prediction.</a:t>
            </a:r>
          </a:p>
          <a:p>
            <a:pPr marL="0" indent="0">
              <a:buNone/>
            </a:pPr>
            <a:r>
              <a:rPr lang="en-IN" sz="1200" b="1" dirty="0"/>
              <a:t>3.Generalization:</a:t>
            </a:r>
            <a:endParaRPr lang="en-IN" sz="1200" dirty="0"/>
          </a:p>
          <a:p>
            <a:r>
              <a:rPr lang="en-IN" sz="1200" dirty="0"/>
              <a:t>The model’s text interface allows it to adapt to new tasks or classes simply by providing appropriate prompts—no additional training is required.</a:t>
            </a:r>
          </a:p>
          <a:p>
            <a:endParaRPr lang="en-IN" sz="1200" dirty="0"/>
          </a:p>
        </p:txBody>
      </p:sp>
      <p:pic>
        <p:nvPicPr>
          <p:cNvPr id="5" name="Picture 4" descr="A diagram of a data processing process&#10;&#10;AI-generated content may be incorrect.">
            <a:extLst>
              <a:ext uri="{FF2B5EF4-FFF2-40B4-BE49-F238E27FC236}">
                <a16:creationId xmlns:a16="http://schemas.microsoft.com/office/drawing/2014/main" id="{D1B19EC9-98FF-F8FB-6778-5A08E165331D}"/>
              </a:ext>
            </a:extLst>
          </p:cNvPr>
          <p:cNvPicPr>
            <a:picLocks noChangeAspect="1"/>
          </p:cNvPicPr>
          <p:nvPr/>
        </p:nvPicPr>
        <p:blipFill>
          <a:blip r:embed="rId2"/>
          <a:stretch>
            <a:fillRect/>
          </a:stretch>
        </p:blipFill>
        <p:spPr>
          <a:xfrm>
            <a:off x="252548" y="961371"/>
            <a:ext cx="5824772" cy="28104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8E24EA-6C3C-C45F-086E-4F3F991B7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A19CB-3450-8F85-4CD1-B7CAF5C23C0B}"/>
              </a:ext>
            </a:extLst>
          </p:cNvPr>
          <p:cNvSpPr>
            <a:spLocks noGrp="1"/>
          </p:cNvSpPr>
          <p:nvPr>
            <p:ph type="title"/>
          </p:nvPr>
        </p:nvSpPr>
        <p:spPr>
          <a:xfrm>
            <a:off x="461008" y="367748"/>
            <a:ext cx="7679141" cy="917978"/>
          </a:xfrm>
        </p:spPr>
        <p:txBody>
          <a:bodyPr anchor="b">
            <a:normAutofit/>
          </a:bodyPr>
          <a:lstStyle/>
          <a:p>
            <a:r>
              <a:rPr lang="en-IN" dirty="0"/>
              <a:t>CLIP -  Architecture</a:t>
            </a:r>
            <a:endParaRPr dirty="0"/>
          </a:p>
        </p:txBody>
      </p:sp>
      <p:sp>
        <p:nvSpPr>
          <p:cNvPr id="3" name="Content Placeholder 2">
            <a:extLst>
              <a:ext uri="{FF2B5EF4-FFF2-40B4-BE49-F238E27FC236}">
                <a16:creationId xmlns:a16="http://schemas.microsoft.com/office/drawing/2014/main" id="{7EA726B0-0638-624B-307B-A0754C11DBA6}"/>
              </a:ext>
            </a:extLst>
          </p:cNvPr>
          <p:cNvSpPr>
            <a:spLocks noGrp="1"/>
          </p:cNvSpPr>
          <p:nvPr>
            <p:ph idx="1"/>
          </p:nvPr>
        </p:nvSpPr>
        <p:spPr>
          <a:xfrm>
            <a:off x="4572000" y="1653474"/>
            <a:ext cx="4039362" cy="3817942"/>
          </a:xfrm>
        </p:spPr>
        <p:txBody>
          <a:bodyPr anchor="t">
            <a:noAutofit/>
          </a:bodyPr>
          <a:lstStyle/>
          <a:p>
            <a:pPr marL="0" indent="0">
              <a:buNone/>
            </a:pPr>
            <a:r>
              <a:rPr lang="en-IN" sz="1400" dirty="0"/>
              <a:t>CLIP uses a dual-encoder architecture:</a:t>
            </a:r>
          </a:p>
          <a:p>
            <a:pPr marL="0" indent="0">
              <a:buNone/>
            </a:pPr>
            <a:r>
              <a:rPr lang="en-IN" sz="1400" b="1" dirty="0"/>
              <a:t>Image Encoder:</a:t>
            </a:r>
            <a:endParaRPr lang="en-IN" sz="1400" dirty="0"/>
          </a:p>
          <a:p>
            <a:pPr>
              <a:buFont typeface="Arial" panose="020B0604020202020204" pitchFamily="34" charset="0"/>
              <a:buChar char="•"/>
            </a:pPr>
            <a:r>
              <a:rPr lang="en-IN" sz="1400" dirty="0"/>
              <a:t>Can be a Vision Transformer (</a:t>
            </a:r>
            <a:r>
              <a:rPr lang="en-IN" sz="1400" dirty="0" err="1"/>
              <a:t>ViT</a:t>
            </a:r>
            <a:r>
              <a:rPr lang="en-IN" sz="1400" dirty="0"/>
              <a:t>) or </a:t>
            </a:r>
            <a:r>
              <a:rPr lang="en-IN" sz="1400" dirty="0" err="1"/>
              <a:t>ResNet</a:t>
            </a:r>
            <a:r>
              <a:rPr lang="en-IN" sz="1400" dirty="0"/>
              <a:t>; maps images to feature vectors.</a:t>
            </a:r>
          </a:p>
          <a:p>
            <a:pPr marL="0" indent="0">
              <a:buNone/>
            </a:pPr>
            <a:r>
              <a:rPr lang="en-IN" sz="1400" b="1" dirty="0"/>
              <a:t>Text Encoder:</a:t>
            </a:r>
            <a:endParaRPr lang="en-IN" sz="1400" dirty="0"/>
          </a:p>
          <a:p>
            <a:pPr>
              <a:buFont typeface="Arial" panose="020B0604020202020204" pitchFamily="34" charset="0"/>
              <a:buChar char="•"/>
            </a:pPr>
            <a:r>
              <a:rPr lang="en-IN" sz="1400" dirty="0"/>
              <a:t>A Transformer-based network that maps tokenized text to feature vectors.</a:t>
            </a:r>
          </a:p>
          <a:p>
            <a:pPr marL="0" indent="0">
              <a:buNone/>
            </a:pPr>
            <a:r>
              <a:rPr lang="en-IN" sz="1400" b="1" dirty="0"/>
              <a:t>Shared Embedding Space:</a:t>
            </a:r>
            <a:endParaRPr lang="en-IN" sz="1400" dirty="0"/>
          </a:p>
          <a:p>
            <a:pPr>
              <a:buFont typeface="Arial" panose="020B0604020202020204" pitchFamily="34" charset="0"/>
              <a:buChar char="•"/>
            </a:pPr>
            <a:r>
              <a:rPr lang="en-IN" sz="1400" dirty="0"/>
              <a:t>Both encoders are trained so that matching image–text pairs are close in this space.</a:t>
            </a:r>
          </a:p>
          <a:p>
            <a:pPr marL="0" indent="0">
              <a:buNone/>
            </a:pPr>
            <a:r>
              <a:rPr lang="en-IN" sz="1400" b="1" dirty="0"/>
              <a:t>Contrastive Loss:</a:t>
            </a:r>
            <a:endParaRPr lang="en-IN" sz="1400" dirty="0"/>
          </a:p>
          <a:p>
            <a:pPr>
              <a:buFont typeface="Arial" panose="020B0604020202020204" pitchFamily="34" charset="0"/>
              <a:buChar char="•"/>
            </a:pPr>
            <a:r>
              <a:rPr lang="en-IN" sz="1400" dirty="0"/>
              <a:t>Ensures that only the correct image–text pairs are aligned.</a:t>
            </a:r>
          </a:p>
          <a:p>
            <a:pPr marL="0" indent="0">
              <a:buNone/>
            </a:pPr>
            <a:r>
              <a:rPr lang="en-IN" sz="1400" b="1" dirty="0"/>
              <a:t>Scalability:</a:t>
            </a:r>
            <a:endParaRPr lang="en-IN" sz="1400" dirty="0"/>
          </a:p>
          <a:p>
            <a:pPr>
              <a:buFont typeface="Arial" panose="020B0604020202020204" pitchFamily="34" charset="0"/>
              <a:buChar char="•"/>
            </a:pPr>
            <a:r>
              <a:rPr lang="en-IN" sz="1400" dirty="0"/>
              <a:t>Trained on web-scale data (400M pairs), the architecture generalizes well to many downstream vision tasks.</a:t>
            </a:r>
          </a:p>
        </p:txBody>
      </p:sp>
      <p:pic>
        <p:nvPicPr>
          <p:cNvPr id="6" name="Picture 5" descr="A diagram of a computer program&#10;&#10;AI-generated content may be incorrect.">
            <a:extLst>
              <a:ext uri="{FF2B5EF4-FFF2-40B4-BE49-F238E27FC236}">
                <a16:creationId xmlns:a16="http://schemas.microsoft.com/office/drawing/2014/main" id="{B3137102-13CC-A1DF-81A7-B6BC6143A22B}"/>
              </a:ext>
            </a:extLst>
          </p:cNvPr>
          <p:cNvPicPr>
            <a:picLocks noChangeAspect="1"/>
          </p:cNvPicPr>
          <p:nvPr/>
        </p:nvPicPr>
        <p:blipFill>
          <a:blip r:embed="rId2"/>
          <a:stretch>
            <a:fillRect/>
          </a:stretch>
        </p:blipFill>
        <p:spPr>
          <a:xfrm>
            <a:off x="461008" y="1653474"/>
            <a:ext cx="3880235" cy="2590056"/>
          </a:xfrm>
          <a:prstGeom prst="rect">
            <a:avLst/>
          </a:prstGeom>
        </p:spPr>
      </p:pic>
    </p:spTree>
    <p:extLst>
      <p:ext uri="{BB962C8B-B14F-4D97-AF65-F5344CB8AC3E}">
        <p14:creationId xmlns:p14="http://schemas.microsoft.com/office/powerpoint/2010/main" val="3941889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E2AD39-B02D-6628-B764-DBE7C3180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73884-8280-67EC-EBBF-F6669ABCF7ED}"/>
              </a:ext>
            </a:extLst>
          </p:cNvPr>
          <p:cNvSpPr>
            <a:spLocks noGrp="1"/>
          </p:cNvSpPr>
          <p:nvPr>
            <p:ph type="title"/>
          </p:nvPr>
        </p:nvSpPr>
        <p:spPr>
          <a:xfrm>
            <a:off x="298174" y="0"/>
            <a:ext cx="7679141" cy="917978"/>
          </a:xfrm>
        </p:spPr>
        <p:txBody>
          <a:bodyPr anchor="b">
            <a:normAutofit/>
          </a:bodyPr>
          <a:lstStyle/>
          <a:p>
            <a:r>
              <a:rPr lang="en-US" dirty="0"/>
              <a:t>Reference </a:t>
            </a:r>
            <a:endParaRPr dirty="0"/>
          </a:p>
        </p:txBody>
      </p:sp>
      <p:sp>
        <p:nvSpPr>
          <p:cNvPr id="3" name="Content Placeholder 2">
            <a:extLst>
              <a:ext uri="{FF2B5EF4-FFF2-40B4-BE49-F238E27FC236}">
                <a16:creationId xmlns:a16="http://schemas.microsoft.com/office/drawing/2014/main" id="{519A8BAA-FFB4-D554-13A8-140E23A54847}"/>
              </a:ext>
            </a:extLst>
          </p:cNvPr>
          <p:cNvSpPr>
            <a:spLocks noGrp="1"/>
          </p:cNvSpPr>
          <p:nvPr>
            <p:ph idx="1"/>
          </p:nvPr>
        </p:nvSpPr>
        <p:spPr>
          <a:xfrm>
            <a:off x="298174" y="1285726"/>
            <a:ext cx="5575852" cy="5453003"/>
          </a:xfrm>
        </p:spPr>
        <p:txBody>
          <a:bodyPr anchor="t">
            <a:noAutofit/>
          </a:bodyPr>
          <a:lstStyle/>
          <a:p>
            <a:pPr marL="0" indent="0">
              <a:buNone/>
            </a:pPr>
            <a:r>
              <a:rPr lang="en-IN" sz="1100" b="1" dirty="0"/>
              <a:t>YOLO (You Only Look Once)</a:t>
            </a:r>
            <a:endParaRPr lang="en-IN" sz="1100" dirty="0"/>
          </a:p>
          <a:p>
            <a:pPr marL="0" indent="0">
              <a:buNone/>
            </a:pPr>
            <a:r>
              <a:rPr lang="en-IN" sz="1100" dirty="0"/>
              <a:t>Redmon, J., </a:t>
            </a:r>
            <a:r>
              <a:rPr lang="en-IN" sz="1100" dirty="0" err="1"/>
              <a:t>Divvala</a:t>
            </a:r>
            <a:r>
              <a:rPr lang="en-IN" sz="1100" dirty="0"/>
              <a:t>, S., </a:t>
            </a:r>
            <a:r>
              <a:rPr lang="en-IN" sz="1100" dirty="0" err="1"/>
              <a:t>Girshick</a:t>
            </a:r>
            <a:r>
              <a:rPr lang="en-IN" sz="1100" dirty="0"/>
              <a:t>, R., &amp; Farhadi, A.</a:t>
            </a:r>
          </a:p>
          <a:p>
            <a:pPr marL="0" indent="0">
              <a:buNone/>
            </a:pPr>
            <a:r>
              <a:rPr lang="en-IN" sz="1100" i="1" dirty="0"/>
              <a:t>You Only Look Once: Unified, Real-Time Object Detection</a:t>
            </a:r>
            <a:endParaRPr lang="en-IN" sz="1100" dirty="0"/>
          </a:p>
          <a:p>
            <a:pPr marL="0" indent="0">
              <a:buNone/>
            </a:pPr>
            <a:r>
              <a:rPr lang="en-IN" sz="1100" dirty="0">
                <a:hlinkClick r:id="rId2"/>
              </a:rPr>
              <a:t>arXiv:1506.02640</a:t>
            </a:r>
            <a:endParaRPr lang="en-IN" sz="1100" dirty="0"/>
          </a:p>
          <a:p>
            <a:pPr marL="0" indent="0">
              <a:buNone/>
            </a:pPr>
            <a:r>
              <a:rPr lang="en-IN" sz="1100" b="1" dirty="0" err="1"/>
              <a:t>EfficientDet</a:t>
            </a:r>
            <a:endParaRPr lang="en-IN" sz="1100" dirty="0"/>
          </a:p>
          <a:p>
            <a:pPr marL="0" indent="0">
              <a:buNone/>
            </a:pPr>
            <a:r>
              <a:rPr lang="en-IN" sz="1100" dirty="0"/>
              <a:t>Tan, M., Pang, R., &amp; Le, Q. V.</a:t>
            </a:r>
          </a:p>
          <a:p>
            <a:pPr marL="0" indent="0">
              <a:buNone/>
            </a:pPr>
            <a:r>
              <a:rPr lang="en-IN" sz="1100" i="1" dirty="0" err="1"/>
              <a:t>EfficientDet</a:t>
            </a:r>
            <a:r>
              <a:rPr lang="en-IN" sz="1100" i="1" dirty="0"/>
              <a:t>: Scalable and Efficient Object Detection</a:t>
            </a:r>
            <a:endParaRPr lang="en-IN" sz="1100" dirty="0"/>
          </a:p>
          <a:p>
            <a:pPr marL="0" indent="0">
              <a:buNone/>
            </a:pPr>
            <a:r>
              <a:rPr lang="en-IN" sz="1100" dirty="0">
                <a:hlinkClick r:id="rId3"/>
              </a:rPr>
              <a:t>arXiv:1911.09070</a:t>
            </a:r>
            <a:endParaRPr lang="en-IN" sz="1100" dirty="0"/>
          </a:p>
          <a:p>
            <a:pPr marL="0" indent="0">
              <a:buNone/>
            </a:pPr>
            <a:r>
              <a:rPr lang="en-IN" sz="1100" b="1" dirty="0"/>
              <a:t>SSD (Single Shot </a:t>
            </a:r>
            <a:r>
              <a:rPr lang="en-IN" sz="1100" b="1" dirty="0" err="1"/>
              <a:t>MultiBox</a:t>
            </a:r>
            <a:r>
              <a:rPr lang="en-IN" sz="1100" b="1" dirty="0"/>
              <a:t> Detector)</a:t>
            </a:r>
            <a:endParaRPr lang="en-IN" sz="1100" dirty="0"/>
          </a:p>
          <a:p>
            <a:pPr marL="0" indent="0">
              <a:buNone/>
            </a:pPr>
            <a:r>
              <a:rPr lang="en-IN" sz="1100" dirty="0"/>
              <a:t>Liu, W., </a:t>
            </a:r>
            <a:r>
              <a:rPr lang="en-IN" sz="1100" dirty="0" err="1"/>
              <a:t>Anguelov</a:t>
            </a:r>
            <a:r>
              <a:rPr lang="en-IN" sz="1100" dirty="0"/>
              <a:t>, D., Erhan, D., </a:t>
            </a:r>
            <a:r>
              <a:rPr lang="en-IN" sz="1100" dirty="0" err="1"/>
              <a:t>Szegedy</a:t>
            </a:r>
            <a:r>
              <a:rPr lang="en-IN" sz="1100" dirty="0"/>
              <a:t>, C., Reed,</a:t>
            </a:r>
          </a:p>
          <a:p>
            <a:pPr marL="0" indent="0">
              <a:buNone/>
            </a:pPr>
            <a:r>
              <a:rPr lang="en-IN" sz="1100" dirty="0"/>
              <a:t> S., Fu, C. Y., &amp; Berg, A. C.</a:t>
            </a:r>
          </a:p>
          <a:p>
            <a:pPr marL="0" indent="0">
              <a:buNone/>
            </a:pPr>
            <a:r>
              <a:rPr lang="en-IN" sz="1100" i="1" dirty="0"/>
              <a:t>SSD: Single Shot </a:t>
            </a:r>
            <a:r>
              <a:rPr lang="en-IN" sz="1100" i="1" dirty="0" err="1"/>
              <a:t>MultiBox</a:t>
            </a:r>
            <a:r>
              <a:rPr lang="en-IN" sz="1100" i="1" dirty="0"/>
              <a:t> Detector</a:t>
            </a:r>
            <a:endParaRPr lang="en-IN" sz="1100" dirty="0"/>
          </a:p>
          <a:p>
            <a:pPr marL="0" indent="0">
              <a:buNone/>
            </a:pPr>
            <a:r>
              <a:rPr lang="en-IN" sz="1100" dirty="0">
                <a:hlinkClick r:id="rId4"/>
              </a:rPr>
              <a:t>arXiv:1512.02325</a:t>
            </a:r>
            <a:endParaRPr lang="en-IN" sz="1100" dirty="0"/>
          </a:p>
          <a:p>
            <a:pPr marL="0" indent="0">
              <a:buNone/>
            </a:pPr>
            <a:r>
              <a:rPr lang="en-IN" sz="1100" b="1" dirty="0" err="1"/>
              <a:t>RetinaNet</a:t>
            </a:r>
            <a:endParaRPr lang="en-IN" sz="1100" dirty="0"/>
          </a:p>
          <a:p>
            <a:pPr marL="0" indent="0">
              <a:buNone/>
            </a:pPr>
            <a:r>
              <a:rPr lang="en-IN" sz="1100" dirty="0"/>
              <a:t>Lin, T.-Y., Goyal, P., </a:t>
            </a:r>
            <a:r>
              <a:rPr lang="en-IN" sz="1100" dirty="0" err="1"/>
              <a:t>Girshick</a:t>
            </a:r>
            <a:r>
              <a:rPr lang="en-IN" sz="1100" dirty="0"/>
              <a:t>, R., He, K., &amp; </a:t>
            </a:r>
            <a:r>
              <a:rPr lang="en-IN" sz="1100" dirty="0" err="1"/>
              <a:t>Dollár</a:t>
            </a:r>
            <a:r>
              <a:rPr lang="en-IN" sz="1100" dirty="0"/>
              <a:t>, P.</a:t>
            </a:r>
          </a:p>
          <a:p>
            <a:pPr marL="0" indent="0">
              <a:buNone/>
            </a:pPr>
            <a:r>
              <a:rPr lang="en-IN" sz="1100" i="1" dirty="0"/>
              <a:t>Focal Loss for Dense Object Detection</a:t>
            </a:r>
            <a:endParaRPr lang="en-IN" sz="1100" dirty="0"/>
          </a:p>
          <a:p>
            <a:pPr marL="0" indent="0">
              <a:buNone/>
            </a:pPr>
            <a:r>
              <a:rPr lang="en-IN" sz="1100" dirty="0">
                <a:hlinkClick r:id="rId5"/>
              </a:rPr>
              <a:t>arXiv:1708.02002</a:t>
            </a:r>
            <a:endParaRPr lang="en-IN" sz="1100" dirty="0"/>
          </a:p>
          <a:p>
            <a:pPr marL="0" indent="0">
              <a:buNone/>
            </a:pPr>
            <a:r>
              <a:rPr lang="en-IN" sz="1100" b="1" dirty="0"/>
              <a:t>Faster R-CNN</a:t>
            </a:r>
            <a:endParaRPr lang="en-IN" sz="1100" dirty="0"/>
          </a:p>
          <a:p>
            <a:pPr marL="0" indent="0">
              <a:buNone/>
            </a:pPr>
            <a:r>
              <a:rPr lang="en-IN" sz="1100" dirty="0"/>
              <a:t>Ren, S., He, K., </a:t>
            </a:r>
            <a:r>
              <a:rPr lang="en-IN" sz="1100" dirty="0" err="1"/>
              <a:t>Girshick</a:t>
            </a:r>
            <a:r>
              <a:rPr lang="en-IN" sz="1100" dirty="0"/>
              <a:t>, R., &amp; Sun, J.</a:t>
            </a:r>
          </a:p>
          <a:p>
            <a:pPr marL="0" indent="0">
              <a:buNone/>
            </a:pPr>
            <a:r>
              <a:rPr lang="en-IN" sz="1100" i="1" dirty="0"/>
              <a:t>Faster R-CNN: Towards Real-Time Object Detection with Region Proposal Networks</a:t>
            </a:r>
            <a:endParaRPr lang="en-IN" sz="1100" dirty="0"/>
          </a:p>
          <a:p>
            <a:pPr marL="0" indent="0">
              <a:buNone/>
            </a:pPr>
            <a:r>
              <a:rPr lang="en-IN" sz="1100" dirty="0">
                <a:hlinkClick r:id="rId6"/>
              </a:rPr>
              <a:t>arXiv:1506.01497</a:t>
            </a:r>
            <a:endParaRPr lang="en-IN" sz="1100" dirty="0"/>
          </a:p>
        </p:txBody>
      </p:sp>
      <p:sp>
        <p:nvSpPr>
          <p:cNvPr id="4" name="Content Placeholder 2">
            <a:extLst>
              <a:ext uri="{FF2B5EF4-FFF2-40B4-BE49-F238E27FC236}">
                <a16:creationId xmlns:a16="http://schemas.microsoft.com/office/drawing/2014/main" id="{0944436B-A241-F2AB-08B7-AF81A95099BC}"/>
              </a:ext>
            </a:extLst>
          </p:cNvPr>
          <p:cNvSpPr txBox="1">
            <a:spLocks/>
          </p:cNvSpPr>
          <p:nvPr/>
        </p:nvSpPr>
        <p:spPr>
          <a:xfrm>
            <a:off x="4137744" y="1345361"/>
            <a:ext cx="5575852" cy="5453003"/>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100" b="1" dirty="0"/>
              <a:t>DETR (</a:t>
            </a:r>
            <a:r>
              <a:rPr lang="en-IN" sz="1100" b="1" dirty="0" err="1"/>
              <a:t>DEtection</a:t>
            </a:r>
            <a:r>
              <a:rPr lang="en-IN" sz="1100" b="1" dirty="0"/>
              <a:t> </a:t>
            </a:r>
            <a:r>
              <a:rPr lang="en-IN" sz="1100" b="1" dirty="0" err="1"/>
              <a:t>TRansformer</a:t>
            </a:r>
            <a:r>
              <a:rPr lang="en-IN" sz="1100" b="1" dirty="0"/>
              <a:t>)</a:t>
            </a:r>
            <a:endParaRPr lang="en-IN" sz="1100" dirty="0"/>
          </a:p>
          <a:p>
            <a:pPr marL="0" indent="0">
              <a:buFont typeface="Arial" panose="020B0604020202020204" pitchFamily="34" charset="0"/>
              <a:buNone/>
            </a:pPr>
            <a:r>
              <a:rPr lang="en-IN" sz="1100" dirty="0" err="1"/>
              <a:t>Carion</a:t>
            </a:r>
            <a:r>
              <a:rPr lang="en-IN" sz="1100" dirty="0"/>
              <a:t>, N., Massa, F., </a:t>
            </a:r>
            <a:r>
              <a:rPr lang="en-IN" sz="1100" dirty="0" err="1"/>
              <a:t>Synnaeve</a:t>
            </a:r>
            <a:r>
              <a:rPr lang="en-IN" sz="1100" dirty="0"/>
              <a:t>, G., </a:t>
            </a:r>
            <a:r>
              <a:rPr lang="en-IN" sz="1100" dirty="0" err="1"/>
              <a:t>Usunier</a:t>
            </a:r>
            <a:r>
              <a:rPr lang="en-IN" sz="1100" dirty="0"/>
              <a:t>, N., Kirillov, A., &amp; </a:t>
            </a:r>
            <a:r>
              <a:rPr lang="en-IN" sz="1100" dirty="0" err="1"/>
              <a:t>Zagoruyko</a:t>
            </a:r>
            <a:r>
              <a:rPr lang="en-IN" sz="1100" dirty="0"/>
              <a:t>, S.</a:t>
            </a:r>
          </a:p>
          <a:p>
            <a:pPr marL="0" indent="0">
              <a:buFont typeface="Arial" panose="020B0604020202020204" pitchFamily="34" charset="0"/>
              <a:buNone/>
            </a:pPr>
            <a:r>
              <a:rPr lang="en-IN" sz="1100" i="1" dirty="0"/>
              <a:t>End-to-End Object Detection with Transformers</a:t>
            </a:r>
            <a:endParaRPr lang="en-IN" sz="1100" dirty="0"/>
          </a:p>
          <a:p>
            <a:pPr marL="0" indent="0">
              <a:buFont typeface="Arial" panose="020B0604020202020204" pitchFamily="34" charset="0"/>
              <a:buNone/>
            </a:pPr>
            <a:r>
              <a:rPr lang="en-IN" sz="1100" dirty="0">
                <a:hlinkClick r:id="rId7"/>
              </a:rPr>
              <a:t>arXiv:2005.12872</a:t>
            </a:r>
            <a:endParaRPr lang="en-IN" sz="1100" dirty="0"/>
          </a:p>
          <a:p>
            <a:pPr marL="0" indent="0">
              <a:buFont typeface="Arial" panose="020B0604020202020204" pitchFamily="34" charset="0"/>
              <a:buNone/>
            </a:pPr>
            <a:r>
              <a:rPr lang="en-IN" sz="1100" b="1" dirty="0"/>
              <a:t>DINO (Self-Distillation with No Labels)</a:t>
            </a:r>
            <a:endParaRPr lang="en-IN" sz="1100" dirty="0"/>
          </a:p>
          <a:p>
            <a:pPr marL="0" indent="0">
              <a:buFont typeface="Arial" panose="020B0604020202020204" pitchFamily="34" charset="0"/>
              <a:buNone/>
            </a:pPr>
            <a:r>
              <a:rPr lang="en-IN" sz="1100" dirty="0"/>
              <a:t>Caron, M., </a:t>
            </a:r>
            <a:r>
              <a:rPr lang="en-IN" sz="1100" dirty="0" err="1"/>
              <a:t>Touvron</a:t>
            </a:r>
            <a:r>
              <a:rPr lang="en-IN" sz="1100" dirty="0"/>
              <a:t>, H., Misra, I., </a:t>
            </a:r>
            <a:r>
              <a:rPr lang="en-IN" sz="1100" dirty="0" err="1"/>
              <a:t>Jégou</a:t>
            </a:r>
            <a:r>
              <a:rPr lang="en-IN" sz="1100" dirty="0"/>
              <a:t>, H., </a:t>
            </a:r>
            <a:r>
              <a:rPr lang="en-IN" sz="1100" dirty="0" err="1"/>
              <a:t>Mairal</a:t>
            </a:r>
            <a:r>
              <a:rPr lang="en-IN" sz="1100" dirty="0"/>
              <a:t>, J., Bojanowski, P., &amp; </a:t>
            </a:r>
            <a:r>
              <a:rPr lang="en-IN" sz="1100" dirty="0" err="1"/>
              <a:t>Joulin</a:t>
            </a:r>
            <a:r>
              <a:rPr lang="en-IN" sz="1100" dirty="0"/>
              <a:t>, A.</a:t>
            </a:r>
          </a:p>
          <a:p>
            <a:pPr marL="0" indent="0">
              <a:buFont typeface="Arial" panose="020B0604020202020204" pitchFamily="34" charset="0"/>
              <a:buNone/>
            </a:pPr>
            <a:r>
              <a:rPr lang="en-IN" sz="1100" i="1" dirty="0"/>
              <a:t>Emerging Properties in Self-Supervised Vision Transformers</a:t>
            </a:r>
            <a:endParaRPr lang="en-IN" sz="1100" dirty="0"/>
          </a:p>
          <a:p>
            <a:pPr marL="0" indent="0">
              <a:buFont typeface="Arial" panose="020B0604020202020204" pitchFamily="34" charset="0"/>
              <a:buNone/>
            </a:pPr>
            <a:r>
              <a:rPr lang="en-IN" sz="1100" dirty="0">
                <a:hlinkClick r:id="rId8"/>
              </a:rPr>
              <a:t>arXiv:2104.14294</a:t>
            </a:r>
            <a:endParaRPr lang="en-IN" sz="1100" dirty="0"/>
          </a:p>
          <a:p>
            <a:pPr marL="0" indent="0">
              <a:buFont typeface="Arial" panose="020B0604020202020204" pitchFamily="34" charset="0"/>
              <a:buNone/>
            </a:pPr>
            <a:r>
              <a:rPr lang="en-IN" sz="1100" b="1" dirty="0"/>
              <a:t>CLIP (Contrastive Language-Image Pre-training)</a:t>
            </a:r>
            <a:endParaRPr lang="en-IN" sz="1100" dirty="0"/>
          </a:p>
          <a:p>
            <a:pPr marL="0" indent="0">
              <a:buFont typeface="Arial" panose="020B0604020202020204" pitchFamily="34" charset="0"/>
              <a:buNone/>
            </a:pPr>
            <a:r>
              <a:rPr lang="en-IN" sz="1100" dirty="0"/>
              <a:t>Radford, A., Kim, J. W., </a:t>
            </a:r>
            <a:r>
              <a:rPr lang="en-IN" sz="1100" dirty="0" err="1"/>
              <a:t>Hallacy</a:t>
            </a:r>
            <a:r>
              <a:rPr lang="en-IN" sz="1100" dirty="0"/>
              <a:t>, C., Ramesh, A., Goh, G., Agarwal, S., … &amp; </a:t>
            </a:r>
            <a:r>
              <a:rPr lang="en-IN" sz="1100" dirty="0" err="1"/>
              <a:t>Sutskever</a:t>
            </a:r>
            <a:r>
              <a:rPr lang="en-IN" sz="1100" dirty="0"/>
              <a:t>, I.</a:t>
            </a:r>
          </a:p>
          <a:p>
            <a:pPr marL="0" indent="0">
              <a:buFont typeface="Arial" panose="020B0604020202020204" pitchFamily="34" charset="0"/>
              <a:buNone/>
            </a:pPr>
            <a:r>
              <a:rPr lang="en-IN" sz="1100" i="1" dirty="0"/>
              <a:t>Learning Transferable Visual Models From Natural Language Supervision</a:t>
            </a:r>
            <a:endParaRPr lang="en-IN" sz="1100" dirty="0"/>
          </a:p>
          <a:p>
            <a:pPr marL="0" indent="0">
              <a:buFont typeface="Arial" panose="020B0604020202020204" pitchFamily="34" charset="0"/>
              <a:buNone/>
            </a:pPr>
            <a:r>
              <a:rPr lang="en-IN" sz="1100" dirty="0">
                <a:hlinkClick r:id="rId9"/>
              </a:rPr>
              <a:t>arXiv:2103.00020</a:t>
            </a:r>
            <a:endParaRPr lang="en-IN" sz="1100" dirty="0"/>
          </a:p>
        </p:txBody>
      </p:sp>
    </p:spTree>
    <p:extLst>
      <p:ext uri="{BB962C8B-B14F-4D97-AF65-F5344CB8AC3E}">
        <p14:creationId xmlns:p14="http://schemas.microsoft.com/office/powerpoint/2010/main" val="77538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548640"/>
            <a:ext cx="8154162" cy="1133856"/>
          </a:xfrm>
        </p:spPr>
        <p:txBody>
          <a:bodyPr anchor="t">
            <a:normAutofit/>
          </a:bodyPr>
          <a:lstStyle/>
          <a:p>
            <a:pPr>
              <a:spcBef>
                <a:spcPts val="6000"/>
              </a:spcBef>
            </a:pPr>
            <a:r>
              <a:rPr lang="en-IN" sz="2800" strike="noStrike" dirty="0">
                <a:effectLst/>
                <a:latin typeface="Times New Roman" panose="02020603050405020304" pitchFamily="18" charset="0"/>
                <a:cs typeface="Times New Roman" panose="02020603050405020304" pitchFamily="18" charset="0"/>
              </a:rPr>
              <a:t>Object detection models performance evaluation metrics </a:t>
            </a:r>
          </a:p>
        </p:txBody>
      </p:sp>
      <p:sp>
        <p:nvSpPr>
          <p:cNvPr id="3" name="Content Placeholder 2"/>
          <p:cNvSpPr>
            <a:spLocks noGrp="1"/>
          </p:cNvSpPr>
          <p:nvPr>
            <p:ph idx="1"/>
          </p:nvPr>
        </p:nvSpPr>
        <p:spPr>
          <a:xfrm>
            <a:off x="5382882" y="1792224"/>
            <a:ext cx="3230645" cy="4517136"/>
          </a:xfrm>
        </p:spPr>
        <p:txBody>
          <a:bodyPr anchor="t">
            <a:noAutofit/>
          </a:bodyPr>
          <a:lstStyle/>
          <a:p>
            <a:pPr marL="0" indent="0">
              <a:spcBef>
                <a:spcPts val="3000"/>
              </a:spcBef>
              <a:buNone/>
            </a:pPr>
            <a:r>
              <a:rPr lang="en-IN" sz="1400" i="0" strike="noStrike" dirty="0">
                <a:effectLst/>
                <a:latin typeface="Times New Roman" panose="02020603050405020304" pitchFamily="18" charset="0"/>
                <a:cs typeface="Times New Roman" panose="02020603050405020304" pitchFamily="18" charset="0"/>
              </a:rPr>
              <a:t>Intersection of </a:t>
            </a:r>
            <a:r>
              <a:rPr lang="en-IN" sz="1400" dirty="0">
                <a:latin typeface="Times New Roman" panose="02020603050405020304" pitchFamily="18" charset="0"/>
                <a:cs typeface="Times New Roman" panose="02020603050405020304" pitchFamily="18" charset="0"/>
              </a:rPr>
              <a:t>Union </a:t>
            </a:r>
          </a:p>
          <a:p>
            <a:pPr>
              <a:spcBef>
                <a:spcPts val="3000"/>
              </a:spcBef>
            </a:pPr>
            <a:r>
              <a:rPr lang="en-IN" sz="1400" b="0" i="0" dirty="0">
                <a:effectLst/>
                <a:latin typeface="Times New Roman" panose="02020603050405020304" pitchFamily="18" charset="0"/>
                <a:cs typeface="Times New Roman" panose="02020603050405020304" pitchFamily="18" charset="0"/>
              </a:rPr>
              <a:t>Intersection over Union is a popular metric to measure localization accuracy an</a:t>
            </a:r>
          </a:p>
          <a:p>
            <a:pPr>
              <a:spcBef>
                <a:spcPts val="3000"/>
              </a:spcBef>
            </a:pPr>
            <a:r>
              <a:rPr lang="en-IN" sz="1400" b="0" i="0" dirty="0">
                <a:effectLst/>
                <a:latin typeface="Times New Roman" panose="02020603050405020304" pitchFamily="18" charset="0"/>
                <a:cs typeface="Times New Roman" panose="02020603050405020304" pitchFamily="18" charset="0"/>
              </a:rPr>
              <a:t>To calculate the </a:t>
            </a:r>
            <a:r>
              <a:rPr lang="en-IN" sz="1400" b="0" i="0" dirty="0" err="1">
                <a:effectLst/>
                <a:latin typeface="Times New Roman" panose="02020603050405020304" pitchFamily="18" charset="0"/>
                <a:cs typeface="Times New Roman" panose="02020603050405020304" pitchFamily="18" charset="0"/>
              </a:rPr>
              <a:t>IoU</a:t>
            </a:r>
            <a:r>
              <a:rPr lang="en-IN" sz="1400" b="0" i="0" dirty="0">
                <a:effectLst/>
                <a:latin typeface="Times New Roman" panose="02020603050405020304" pitchFamily="18" charset="0"/>
                <a:cs typeface="Times New Roman" panose="02020603050405020304" pitchFamily="18" charset="0"/>
              </a:rPr>
              <a:t> between the predicted and the ground truth </a:t>
            </a:r>
            <a:r>
              <a:rPr lang="en-IN" sz="1400" dirty="0">
                <a:latin typeface="Times New Roman" panose="02020603050405020304" pitchFamily="18" charset="0"/>
                <a:cs typeface="Times New Roman" panose="02020603050405020304" pitchFamily="18" charset="0"/>
              </a:rPr>
              <a:t>bounding boxes</a:t>
            </a:r>
            <a:r>
              <a:rPr lang="en-IN" sz="1400" b="0" i="0" dirty="0">
                <a:effectLst/>
                <a:latin typeface="Times New Roman" panose="02020603050405020304" pitchFamily="18" charset="0"/>
                <a:cs typeface="Times New Roman" panose="02020603050405020304" pitchFamily="18" charset="0"/>
              </a:rPr>
              <a:t>, we first take the intersecting area between the two corresponding bounding boxes for the same object. Following this, we calculate the total area covered by the two bounding boxes— also known as the “Union” and the area of overlap between them called the “Intersection.”</a:t>
            </a:r>
          </a:p>
          <a:p>
            <a:pPr>
              <a:spcBef>
                <a:spcPts val="3000"/>
              </a:spcBef>
            </a:pPr>
            <a:r>
              <a:rPr lang="en-IN" sz="1400" b="0" i="0" dirty="0">
                <a:effectLst/>
                <a:latin typeface="Times New Roman" panose="02020603050405020304" pitchFamily="18" charset="0"/>
                <a:cs typeface="Times New Roman" panose="02020603050405020304" pitchFamily="18" charset="0"/>
              </a:rPr>
              <a:t>The intersection divided by the Union gives us the ratio of the overlap to the total area, providing a good estimate of how close the prediction bounding box is to the original bounding box.</a:t>
            </a:r>
            <a:endParaRPr lang="en-IN" sz="1400" i="0" strike="noStrike" dirty="0">
              <a:effectLst/>
              <a:latin typeface="Times New Roman" panose="02020603050405020304" pitchFamily="18" charset="0"/>
              <a:cs typeface="Times New Roman" panose="02020603050405020304" pitchFamily="18" charset="0"/>
            </a:endParaRPr>
          </a:p>
        </p:txBody>
      </p:sp>
      <p:pic>
        <p:nvPicPr>
          <p:cNvPr id="1026" name="Picture 2" descr="Intersection over union">
            <a:extLst>
              <a:ext uri="{FF2B5EF4-FFF2-40B4-BE49-F238E27FC236}">
                <a16:creationId xmlns:a16="http://schemas.microsoft.com/office/drawing/2014/main" id="{673DEF1A-9F09-8B6C-2823-1CAF79C24D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61"/>
          <a:stretch/>
        </p:blipFill>
        <p:spPr bwMode="auto">
          <a:xfrm>
            <a:off x="548640" y="1792223"/>
            <a:ext cx="4585444" cy="3358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9CB3D9-4C32-B1F7-C174-E92C650FC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C8B8F-7F55-9F06-7447-DCEC4B605643}"/>
              </a:ext>
            </a:extLst>
          </p:cNvPr>
          <p:cNvSpPr>
            <a:spLocks noGrp="1"/>
          </p:cNvSpPr>
          <p:nvPr>
            <p:ph type="title"/>
          </p:nvPr>
        </p:nvSpPr>
        <p:spPr>
          <a:xfrm>
            <a:off x="3157578" y="2484783"/>
            <a:ext cx="2828844" cy="944217"/>
          </a:xfrm>
        </p:spPr>
        <p:txBody>
          <a:bodyPr anchor="b">
            <a:normAutofit/>
          </a:bodyPr>
          <a:lstStyle/>
          <a:p>
            <a:r>
              <a:rPr lang="en-US" sz="4000" dirty="0"/>
              <a:t>Thank You</a:t>
            </a:r>
            <a:endParaRPr sz="4000" dirty="0"/>
          </a:p>
        </p:txBody>
      </p:sp>
    </p:spTree>
    <p:extLst>
      <p:ext uri="{BB962C8B-B14F-4D97-AF65-F5344CB8AC3E}">
        <p14:creationId xmlns:p14="http://schemas.microsoft.com/office/powerpoint/2010/main" val="353061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0101" y="603504"/>
            <a:ext cx="4183427" cy="1527048"/>
          </a:xfrm>
        </p:spPr>
        <p:txBody>
          <a:bodyPr anchor="b">
            <a:normAutofit/>
          </a:bodyPr>
          <a:lstStyle/>
          <a:p>
            <a:pPr>
              <a:spcBef>
                <a:spcPts val="3000"/>
              </a:spcBef>
            </a:pPr>
            <a:r>
              <a:rPr lang="en-IN" sz="2400" i="0" u="none" strike="noStrike" dirty="0">
                <a:effectLst/>
                <a:latin typeface="STK Bureau STK Bureau"/>
              </a:rPr>
              <a:t>Average Precision </a:t>
            </a:r>
            <a:br>
              <a:rPr lang="en-IN" i="0" u="none" strike="noStrike" dirty="0">
                <a:effectLst/>
                <a:latin typeface="STK Bureau STK Bureau"/>
              </a:rPr>
            </a:br>
            <a:endParaRPr lang="en-IN" i="0" u="none" strike="noStrike" dirty="0">
              <a:effectLst/>
              <a:latin typeface="STK Bureau STK Bureau"/>
            </a:endParaRPr>
          </a:p>
        </p:txBody>
      </p:sp>
      <p:sp>
        <p:nvSpPr>
          <p:cNvPr id="3" name="Content Placeholder 2"/>
          <p:cNvSpPr>
            <a:spLocks noGrp="1"/>
          </p:cNvSpPr>
          <p:nvPr>
            <p:ph idx="1"/>
          </p:nvPr>
        </p:nvSpPr>
        <p:spPr>
          <a:xfrm>
            <a:off x="4430101" y="2212848"/>
            <a:ext cx="4183427" cy="4096512"/>
          </a:xfrm>
        </p:spPr>
        <p:txBody>
          <a:bodyPr>
            <a:normAutofit/>
          </a:bodyPr>
          <a:lstStyle/>
          <a:p>
            <a:r>
              <a:rPr lang="en-IN" sz="1400" b="0" i="0" dirty="0">
                <a:effectLst/>
                <a:latin typeface="STK Bureau Sans Book"/>
              </a:rPr>
              <a:t>Average Precision (AP) is calculated as the area under a precision vs. recall curve for a set of predictions. </a:t>
            </a:r>
          </a:p>
          <a:p>
            <a:endParaRPr lang="en-IN" sz="1400" dirty="0">
              <a:latin typeface="STK Bureau Sans Book"/>
            </a:endParaRPr>
          </a:p>
          <a:p>
            <a:r>
              <a:rPr lang="en-IN" sz="1400" b="0" i="0" dirty="0">
                <a:effectLst/>
                <a:latin typeface="STK Bureau Sans Book"/>
              </a:rPr>
              <a:t>Recall is calculated as the ratio of the total predictions made by the model under a class with a total of existing labels for the class. Precision refers to the ratio of true positives with respect to the total predictions made by the model.</a:t>
            </a:r>
          </a:p>
          <a:p>
            <a:endParaRPr lang="en-IN" sz="1400" dirty="0">
              <a:latin typeface="STK Bureau Sans Book"/>
            </a:endParaRPr>
          </a:p>
          <a:p>
            <a:r>
              <a:rPr lang="en-IN" sz="1400" dirty="0">
                <a:latin typeface="STK Bureau Sans Book"/>
              </a:rPr>
              <a:t>Recall and precision</a:t>
            </a:r>
            <a:r>
              <a:rPr lang="en-IN" sz="1400" b="0" i="0" dirty="0">
                <a:effectLst/>
                <a:latin typeface="STK Bureau Sans Book"/>
              </a:rPr>
              <a:t> offer a trade-off that is graphically represented into a curve by varying the classification threshold. The area under this precision vs. recall curve gives us the Average Precision per class for the model. The average of this value, taken over all classes, is called mean Average Precision (</a:t>
            </a:r>
            <a:r>
              <a:rPr lang="en-IN" sz="1400" b="0" i="0" dirty="0" err="1">
                <a:effectLst/>
                <a:latin typeface="STK Bureau Sans Book"/>
              </a:rPr>
              <a:t>mAP</a:t>
            </a:r>
            <a:r>
              <a:rPr lang="en-IN" sz="1400" b="0" i="0" dirty="0">
                <a:effectLst/>
                <a:latin typeface="STK Bureau Sans Book"/>
              </a:rPr>
              <a:t>).</a:t>
            </a:r>
          </a:p>
        </p:txBody>
      </p:sp>
      <p:pic>
        <p:nvPicPr>
          <p:cNvPr id="5" name="Picture 4" descr="A diagram of confusion matrix&#10;&#10;AI-generated content may be incorrect.">
            <a:extLst>
              <a:ext uri="{FF2B5EF4-FFF2-40B4-BE49-F238E27FC236}">
                <a16:creationId xmlns:a16="http://schemas.microsoft.com/office/drawing/2014/main" id="{4AE4570C-AB26-DFD3-C0D3-C4B3AF690E62}"/>
              </a:ext>
            </a:extLst>
          </p:cNvPr>
          <p:cNvPicPr>
            <a:picLocks noChangeAspect="1"/>
          </p:cNvPicPr>
          <p:nvPr/>
        </p:nvPicPr>
        <p:blipFill>
          <a:blip r:embed="rId2"/>
          <a:stretch>
            <a:fillRect/>
          </a:stretch>
        </p:blipFill>
        <p:spPr>
          <a:xfrm>
            <a:off x="459486" y="2166020"/>
            <a:ext cx="3511129" cy="25543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C1F459-7193-8D17-3DDD-870F2007E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11F2-856E-1EE1-95A1-145FE7119F85}"/>
              </a:ext>
            </a:extLst>
          </p:cNvPr>
          <p:cNvSpPr>
            <a:spLocks noGrp="1"/>
          </p:cNvSpPr>
          <p:nvPr>
            <p:ph type="title"/>
          </p:nvPr>
        </p:nvSpPr>
        <p:spPr>
          <a:xfrm>
            <a:off x="788670" y="586822"/>
            <a:ext cx="2743200" cy="1645920"/>
          </a:xfrm>
        </p:spPr>
        <p:txBody>
          <a:bodyPr>
            <a:normAutofit/>
          </a:bodyPr>
          <a:lstStyle/>
          <a:p>
            <a:pPr>
              <a:spcBef>
                <a:spcPts val="3000"/>
              </a:spcBef>
            </a:pPr>
            <a:r>
              <a:rPr lang="en-IN" sz="2800" dirty="0">
                <a:latin typeface="STK Bureau STK Bureau"/>
              </a:rPr>
              <a:t>YOLO Architecture </a:t>
            </a:r>
            <a:br>
              <a:rPr lang="en-IN" sz="2800" i="0" u="none" strike="noStrike" dirty="0">
                <a:effectLst/>
                <a:latin typeface="STK Bureau STK Bureau"/>
              </a:rPr>
            </a:br>
            <a:endParaRPr lang="en-IN" sz="2800" i="0" u="none" strike="noStrike" dirty="0">
              <a:effectLst/>
              <a:latin typeface="STK Bureau STK Bureau"/>
            </a:endParaRPr>
          </a:p>
        </p:txBody>
      </p:sp>
      <p:sp>
        <p:nvSpPr>
          <p:cNvPr id="3" name="Content Placeholder 2">
            <a:extLst>
              <a:ext uri="{FF2B5EF4-FFF2-40B4-BE49-F238E27FC236}">
                <a16:creationId xmlns:a16="http://schemas.microsoft.com/office/drawing/2014/main" id="{A14A87BA-1DA6-DEAD-EDE2-E3606AFAA65E}"/>
              </a:ext>
            </a:extLst>
          </p:cNvPr>
          <p:cNvSpPr>
            <a:spLocks noGrp="1"/>
          </p:cNvSpPr>
          <p:nvPr>
            <p:ph idx="1"/>
          </p:nvPr>
        </p:nvSpPr>
        <p:spPr>
          <a:xfrm>
            <a:off x="3937579" y="586822"/>
            <a:ext cx="4580057" cy="1645920"/>
          </a:xfrm>
        </p:spPr>
        <p:txBody>
          <a:bodyPr anchor="ctr">
            <a:normAutofit/>
          </a:bodyPr>
          <a:lstStyle/>
          <a:p>
            <a:r>
              <a:rPr lang="en-IN" sz="1000" b="1" dirty="0"/>
              <a:t>Key Features of YOLOv1 Architecture</a:t>
            </a:r>
          </a:p>
          <a:p>
            <a:pPr>
              <a:buFont typeface="Arial" panose="020B0604020202020204" pitchFamily="34" charset="0"/>
              <a:buChar char="•"/>
            </a:pPr>
            <a:r>
              <a:rPr lang="en-IN" sz="1000" b="1" dirty="0"/>
              <a:t>Single-pass detection:</a:t>
            </a:r>
            <a:r>
              <a:rPr lang="en-IN" sz="1000" dirty="0"/>
              <a:t> The whole image is processed in one forward pass.</a:t>
            </a:r>
          </a:p>
          <a:p>
            <a:pPr>
              <a:buFont typeface="Arial" panose="020B0604020202020204" pitchFamily="34" charset="0"/>
              <a:buChar char="•"/>
            </a:pPr>
            <a:r>
              <a:rPr lang="en-IN" sz="1000" b="1" dirty="0"/>
              <a:t>1×1 Convolutions:</a:t>
            </a:r>
            <a:r>
              <a:rPr lang="en-IN" sz="1000" dirty="0"/>
              <a:t> Reduce computation and add non-linearity (a technique from </a:t>
            </a:r>
            <a:r>
              <a:rPr lang="en-IN" sz="1000" dirty="0" err="1"/>
              <a:t>GoogLeNet</a:t>
            </a:r>
            <a:r>
              <a:rPr lang="en-IN" sz="1000" dirty="0"/>
              <a:t>).</a:t>
            </a:r>
          </a:p>
          <a:p>
            <a:pPr>
              <a:buFont typeface="Arial" panose="020B0604020202020204" pitchFamily="34" charset="0"/>
              <a:buChar char="•"/>
            </a:pPr>
            <a:r>
              <a:rPr lang="en-IN" sz="1000" b="1" dirty="0"/>
              <a:t>Unified detection:</a:t>
            </a:r>
            <a:r>
              <a:rPr lang="en-IN" sz="1000" dirty="0"/>
              <a:t> Predicts class probabilities and bounding boxes together.</a:t>
            </a:r>
          </a:p>
          <a:p>
            <a:pPr>
              <a:buFont typeface="Arial" panose="020B0604020202020204" pitchFamily="34" charset="0"/>
              <a:buChar char="•"/>
            </a:pPr>
            <a:r>
              <a:rPr lang="en-IN" sz="1000" b="1" dirty="0"/>
              <a:t>Pretraining:</a:t>
            </a:r>
            <a:r>
              <a:rPr lang="en-IN" sz="1000" dirty="0"/>
              <a:t> The conv layers are pretrained on ImageNet at 224×224, then fine-tuned on 448×448 for detection.</a:t>
            </a:r>
          </a:p>
          <a:p>
            <a:endParaRPr lang="en-IN" sz="1000" b="0" i="0" dirty="0">
              <a:effectLst/>
              <a:latin typeface="STK Bureau Sans Book"/>
            </a:endParaRPr>
          </a:p>
          <a:p>
            <a:endParaRPr lang="en-IN" sz="1000" b="0" i="0" dirty="0">
              <a:effectLst/>
              <a:latin typeface="STK Bureau Sans Book"/>
            </a:endParaRPr>
          </a:p>
        </p:txBody>
      </p:sp>
      <p:pic>
        <p:nvPicPr>
          <p:cNvPr id="6" name="Picture 5" descr="A diagram of a computer network&#10;&#10;AI-generated content may be incorrect.">
            <a:extLst>
              <a:ext uri="{FF2B5EF4-FFF2-40B4-BE49-F238E27FC236}">
                <a16:creationId xmlns:a16="http://schemas.microsoft.com/office/drawing/2014/main" id="{DB08B53D-CE11-0F6B-4C86-8C43876DC42E}"/>
              </a:ext>
            </a:extLst>
          </p:cNvPr>
          <p:cNvPicPr>
            <a:picLocks noChangeAspect="1"/>
          </p:cNvPicPr>
          <p:nvPr/>
        </p:nvPicPr>
        <p:blipFill>
          <a:blip r:embed="rId2"/>
          <a:stretch>
            <a:fillRect/>
          </a:stretch>
        </p:blipFill>
        <p:spPr>
          <a:xfrm>
            <a:off x="0" y="3236289"/>
            <a:ext cx="5803488" cy="2563972"/>
          </a:xfrm>
          <a:prstGeom prst="rect">
            <a:avLst/>
          </a:prstGeom>
        </p:spPr>
      </p:pic>
      <p:graphicFrame>
        <p:nvGraphicFramePr>
          <p:cNvPr id="7" name="Table 6">
            <a:extLst>
              <a:ext uri="{FF2B5EF4-FFF2-40B4-BE49-F238E27FC236}">
                <a16:creationId xmlns:a16="http://schemas.microsoft.com/office/drawing/2014/main" id="{7B44A992-C737-86FE-819A-B732A8CD3215}"/>
              </a:ext>
            </a:extLst>
          </p:cNvPr>
          <p:cNvGraphicFramePr>
            <a:graphicFrameLocks noGrp="1"/>
          </p:cNvGraphicFramePr>
          <p:nvPr>
            <p:extLst>
              <p:ext uri="{D42A27DB-BD31-4B8C-83A1-F6EECF244321}">
                <p14:modId xmlns:p14="http://schemas.microsoft.com/office/powerpoint/2010/main" val="1656908033"/>
              </p:ext>
            </p:extLst>
          </p:nvPr>
        </p:nvGraphicFramePr>
        <p:xfrm>
          <a:off x="5803488" y="2964277"/>
          <a:ext cx="2987909" cy="3625968"/>
        </p:xfrm>
        <a:graphic>
          <a:graphicData uri="http://schemas.openxmlformats.org/drawingml/2006/table">
            <a:tbl>
              <a:tblPr>
                <a:noFill/>
              </a:tblPr>
              <a:tblGrid>
                <a:gridCol w="904990">
                  <a:extLst>
                    <a:ext uri="{9D8B030D-6E8A-4147-A177-3AD203B41FA5}">
                      <a16:colId xmlns:a16="http://schemas.microsoft.com/office/drawing/2014/main" val="3528253282"/>
                    </a:ext>
                  </a:extLst>
                </a:gridCol>
                <a:gridCol w="1016757">
                  <a:extLst>
                    <a:ext uri="{9D8B030D-6E8A-4147-A177-3AD203B41FA5}">
                      <a16:colId xmlns:a16="http://schemas.microsoft.com/office/drawing/2014/main" val="1632631587"/>
                    </a:ext>
                  </a:extLst>
                </a:gridCol>
                <a:gridCol w="1066162">
                  <a:extLst>
                    <a:ext uri="{9D8B030D-6E8A-4147-A177-3AD203B41FA5}">
                      <a16:colId xmlns:a16="http://schemas.microsoft.com/office/drawing/2014/main" val="3998567637"/>
                    </a:ext>
                  </a:extLst>
                </a:gridCol>
              </a:tblGrid>
              <a:tr h="213397">
                <a:tc>
                  <a:txBody>
                    <a:bodyPr/>
                    <a:lstStyle/>
                    <a:p>
                      <a:r>
                        <a:rPr lang="en-IN" sz="1100" b="1" cap="none" spc="0">
                          <a:solidFill>
                            <a:schemeClr val="tx1"/>
                          </a:solidFill>
                        </a:rPr>
                        <a:t>Stage</a:t>
                      </a:r>
                      <a:endParaRPr lang="en-IN" sz="1100" cap="none" spc="0">
                        <a:solidFill>
                          <a:schemeClr val="tx1"/>
                        </a:solidFill>
                      </a:endParaRPr>
                    </a:p>
                  </a:txBody>
                  <a:tcPr marL="64674" marR="64674" marT="32337" marB="64674" anchor="ctr">
                    <a:lnL w="12700" cap="flat" cmpd="sng" algn="ctr">
                      <a:noFill/>
                      <a:prstDash val="solid"/>
                    </a:lnL>
                    <a:lnR w="12700" cmpd="sng">
                      <a:noFill/>
                      <a:prstDash val="solid"/>
                    </a:lnR>
                    <a:lnT w="12700" cap="flat" cmpd="sng" algn="ctr">
                      <a:noFill/>
                      <a:prstDash val="solid"/>
                    </a:lnT>
                    <a:lnB w="12700" cmpd="sng">
                      <a:noFill/>
                      <a:prstDash val="solid"/>
                    </a:lnB>
                    <a:noFill/>
                  </a:tcPr>
                </a:tc>
                <a:tc>
                  <a:txBody>
                    <a:bodyPr/>
                    <a:lstStyle/>
                    <a:p>
                      <a:r>
                        <a:rPr lang="en-IN" sz="1100" b="1" cap="none" spc="0">
                          <a:solidFill>
                            <a:schemeClr val="tx1"/>
                          </a:solidFill>
                        </a:rPr>
                        <a:t>Size</a:t>
                      </a:r>
                      <a:endParaRPr lang="en-IN" sz="1100" cap="none" spc="0">
                        <a:solidFill>
                          <a:schemeClr val="tx1"/>
                        </a:solidFill>
                      </a:endParaRPr>
                    </a:p>
                  </a:txBody>
                  <a:tcPr marL="64674" marR="64674" marT="32337" marB="64674" anchor="ctr">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IN" sz="1100" b="1" cap="none" spc="0">
                          <a:solidFill>
                            <a:schemeClr val="tx1"/>
                          </a:solidFill>
                        </a:rPr>
                        <a:t>What Happens</a:t>
                      </a:r>
                      <a:endParaRPr lang="en-IN" sz="1100" cap="none" spc="0">
                        <a:solidFill>
                          <a:schemeClr val="tx1"/>
                        </a:solidFill>
                      </a:endParaRPr>
                    </a:p>
                  </a:txBody>
                  <a:tcPr marL="64674" marR="64674" marT="32337" marB="64674" anchor="ctr">
                    <a:lnL w="12700" cmpd="sng">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4246903417"/>
                  </a:ext>
                </a:extLst>
              </a:tr>
              <a:tr h="213397">
                <a:tc>
                  <a:txBody>
                    <a:bodyPr/>
                    <a:lstStyle/>
                    <a:p>
                      <a:r>
                        <a:rPr lang="en-IN" sz="1100" cap="none" spc="0">
                          <a:solidFill>
                            <a:schemeClr val="tx1"/>
                          </a:solidFill>
                        </a:rPr>
                        <a:t>Input</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448×448×3</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Image input</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68032641"/>
                  </a:ext>
                </a:extLst>
              </a:tr>
              <a:tr h="348570">
                <a:tc>
                  <a:txBody>
                    <a:bodyPr/>
                    <a:lstStyle/>
                    <a:p>
                      <a:r>
                        <a:rPr lang="en-IN" sz="1100" cap="none" spc="0" dirty="0">
                          <a:solidFill>
                            <a:schemeClr val="tx1"/>
                          </a:solidFill>
                        </a:rPr>
                        <a:t>Initial Conv</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7×7, stride 2</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Broad feature extraction</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29448409"/>
                  </a:ext>
                </a:extLst>
              </a:tr>
              <a:tr h="213397">
                <a:tc>
                  <a:txBody>
                    <a:bodyPr/>
                    <a:lstStyle/>
                    <a:p>
                      <a:r>
                        <a:rPr lang="en-IN" sz="1100" cap="none" spc="0">
                          <a:solidFill>
                            <a:schemeClr val="tx1"/>
                          </a:solidFill>
                        </a:rPr>
                        <a:t>Pooling</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2×2, stride 2</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dirty="0" err="1">
                          <a:solidFill>
                            <a:schemeClr val="tx1"/>
                          </a:solidFill>
                        </a:rPr>
                        <a:t>Downsampling</a:t>
                      </a:r>
                      <a:endParaRPr lang="en-IN" sz="1100" cap="none" spc="0" dirty="0">
                        <a:solidFill>
                          <a:schemeClr val="tx1"/>
                        </a:solidFill>
                      </a:endParaRP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5344140"/>
                  </a:ext>
                </a:extLst>
              </a:tr>
              <a:tr h="483744">
                <a:tc>
                  <a:txBody>
                    <a:bodyPr/>
                    <a:lstStyle/>
                    <a:p>
                      <a:r>
                        <a:rPr lang="en-IN" sz="1100" cap="none" spc="0">
                          <a:solidFill>
                            <a:schemeClr val="tx1"/>
                          </a:solidFill>
                        </a:rPr>
                        <a:t>Conv Blocks</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1×1, 3×3, maxpool</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Repeated for depth and spatial size</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7534833"/>
                  </a:ext>
                </a:extLst>
              </a:tr>
              <a:tr h="348570">
                <a:tc>
                  <a:txBody>
                    <a:bodyPr/>
                    <a:lstStyle/>
                    <a:p>
                      <a:r>
                        <a:rPr lang="en-IN" sz="1100" cap="none" spc="0">
                          <a:solidFill>
                            <a:schemeClr val="tx1"/>
                          </a:solidFill>
                        </a:rPr>
                        <a:t>Deep Conv</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7×7×1024</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Complex, high-level features</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60017082"/>
                  </a:ext>
                </a:extLst>
              </a:tr>
              <a:tr h="348570">
                <a:tc>
                  <a:txBody>
                    <a:bodyPr/>
                    <a:lstStyle/>
                    <a:p>
                      <a:r>
                        <a:rPr lang="en-IN" sz="1100" cap="none" spc="0">
                          <a:solidFill>
                            <a:schemeClr val="tx1"/>
                          </a:solidFill>
                        </a:rPr>
                        <a:t>Fully Connected</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4096</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Dense representation</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86996576"/>
                  </a:ext>
                </a:extLst>
              </a:tr>
              <a:tr h="348570">
                <a:tc>
                  <a:txBody>
                    <a:bodyPr/>
                    <a:lstStyle/>
                    <a:p>
                      <a:r>
                        <a:rPr lang="en-IN" sz="1100" cap="none" spc="0">
                          <a:solidFill>
                            <a:schemeClr val="tx1"/>
                          </a:solidFill>
                        </a:rPr>
                        <a:t>Output</a:t>
                      </a:r>
                    </a:p>
                  </a:txBody>
                  <a:tcPr marL="64674" marR="64674" marT="32337" marB="64674" anchor="ctr">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IN" sz="1100" cap="none" spc="0">
                          <a:solidFill>
                            <a:schemeClr val="tx1"/>
                          </a:solidFill>
                        </a:rPr>
                        <a:t>7×7×30</a:t>
                      </a:r>
                    </a:p>
                  </a:txBody>
                  <a:tcPr marL="64674" marR="64674" marT="32337" marB="64674"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100" cap="none" spc="0" dirty="0">
                          <a:solidFill>
                            <a:schemeClr val="tx1"/>
                          </a:solidFill>
                        </a:rPr>
                        <a:t>Grid of bounding boxes + classes</a:t>
                      </a:r>
                    </a:p>
                  </a:txBody>
                  <a:tcPr marL="64674" marR="64674" marT="32337" marB="64674"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645555"/>
                  </a:ext>
                </a:extLst>
              </a:tr>
            </a:tbl>
          </a:graphicData>
        </a:graphic>
      </p:graphicFrame>
    </p:spTree>
    <p:extLst>
      <p:ext uri="{BB962C8B-B14F-4D97-AF65-F5344CB8AC3E}">
        <p14:creationId xmlns:p14="http://schemas.microsoft.com/office/powerpoint/2010/main" val="1084233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548640"/>
            <a:ext cx="8154162" cy="1133856"/>
          </a:xfrm>
        </p:spPr>
        <p:txBody>
          <a:bodyPr anchor="t">
            <a:normAutofit/>
          </a:bodyPr>
          <a:lstStyle/>
          <a:p>
            <a:r>
              <a:rPr dirty="0" err="1"/>
              <a:t>EfficientDet</a:t>
            </a:r>
            <a:endParaRPr dirty="0"/>
          </a:p>
        </p:txBody>
      </p:sp>
      <p:sp>
        <p:nvSpPr>
          <p:cNvPr id="3" name="Content Placeholder 2"/>
          <p:cNvSpPr>
            <a:spLocks noGrp="1"/>
          </p:cNvSpPr>
          <p:nvPr>
            <p:ph idx="1"/>
          </p:nvPr>
        </p:nvSpPr>
        <p:spPr>
          <a:xfrm>
            <a:off x="5384525" y="1682496"/>
            <a:ext cx="3230645" cy="4517136"/>
          </a:xfrm>
        </p:spPr>
        <p:txBody>
          <a:bodyPr anchor="t">
            <a:noAutofit/>
          </a:bodyPr>
          <a:lstStyle/>
          <a:p>
            <a:r>
              <a:rPr lang="en-IN" sz="1400" dirty="0" err="1"/>
              <a:t>EfficientDet</a:t>
            </a:r>
            <a:r>
              <a:rPr lang="en-IN" sz="1400" dirty="0"/>
              <a:t> is a family of object detection models designed for both speed and accuracy, making it suitable for real-world applications on everything from mobile devices to cloud servers. By rethinking how detectors handle multi-scale features and how models are scaled up, </a:t>
            </a:r>
            <a:r>
              <a:rPr lang="en-IN" sz="1400" dirty="0" err="1"/>
              <a:t>EfficientDet</a:t>
            </a:r>
            <a:r>
              <a:rPr lang="en-IN" sz="1400" dirty="0"/>
              <a:t> delivers state-of-the-art accuracy using far fewer parameters and FLOPs than previous object detectors.</a:t>
            </a:r>
          </a:p>
          <a:p>
            <a:endParaRPr lang="en-IN" sz="1400" dirty="0"/>
          </a:p>
          <a:p>
            <a:pPr marL="0" indent="0">
              <a:buNone/>
            </a:pPr>
            <a:r>
              <a:rPr lang="en-IN" sz="1400" dirty="0"/>
              <a:t>Key Points:</a:t>
            </a:r>
          </a:p>
          <a:p>
            <a:pPr>
              <a:buFont typeface="Arial" panose="020B0604020202020204" pitchFamily="34" charset="0"/>
              <a:buChar char="•"/>
            </a:pPr>
            <a:r>
              <a:rPr lang="en-IN" sz="1400" dirty="0"/>
              <a:t>Achieves strong detection results with much smaller model size and computation.</a:t>
            </a:r>
          </a:p>
          <a:p>
            <a:pPr>
              <a:buFont typeface="Arial" panose="020B0604020202020204" pitchFamily="34" charset="0"/>
              <a:buChar char="•"/>
            </a:pPr>
            <a:r>
              <a:rPr lang="en-IN" sz="1400" dirty="0"/>
              <a:t>Introduces optimizations that address the limitations of large, slow detectors like NAS-FPN and </a:t>
            </a:r>
            <a:r>
              <a:rPr lang="en-IN" sz="1400" dirty="0" err="1"/>
              <a:t>RetinaNet</a:t>
            </a:r>
            <a:r>
              <a:rPr lang="en-IN" sz="1400" dirty="0"/>
              <a:t>.</a:t>
            </a:r>
          </a:p>
          <a:p>
            <a:pPr>
              <a:buFont typeface="Arial" panose="020B0604020202020204" pitchFamily="34" charset="0"/>
              <a:buChar char="•"/>
            </a:pPr>
            <a:r>
              <a:rPr lang="en-IN" sz="1400" dirty="0"/>
              <a:t>Enables efficient deployment in resource-constrained environments.</a:t>
            </a:r>
          </a:p>
          <a:p>
            <a:endParaRPr lang="en-IN" sz="1400" dirty="0"/>
          </a:p>
        </p:txBody>
      </p:sp>
      <p:pic>
        <p:nvPicPr>
          <p:cNvPr id="5" name="Picture 4" descr="A graph of a graph with numbers and lines&#10;&#10;AI-generated content may be incorrect.">
            <a:extLst>
              <a:ext uri="{FF2B5EF4-FFF2-40B4-BE49-F238E27FC236}">
                <a16:creationId xmlns:a16="http://schemas.microsoft.com/office/drawing/2014/main" id="{AA4870D0-095F-E447-5205-CF9E6E090B94}"/>
              </a:ext>
            </a:extLst>
          </p:cNvPr>
          <p:cNvPicPr>
            <a:picLocks noChangeAspect="1"/>
          </p:cNvPicPr>
          <p:nvPr/>
        </p:nvPicPr>
        <p:blipFill>
          <a:blip r:embed="rId2"/>
          <a:stretch>
            <a:fillRect/>
          </a:stretch>
        </p:blipFill>
        <p:spPr>
          <a:xfrm>
            <a:off x="639553" y="1792223"/>
            <a:ext cx="4403618" cy="45398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548640"/>
            <a:ext cx="2743200" cy="1294374"/>
          </a:xfrm>
        </p:spPr>
        <p:txBody>
          <a:bodyPr>
            <a:normAutofit/>
          </a:bodyPr>
          <a:lstStyle/>
          <a:p>
            <a:r>
              <a:rPr dirty="0" err="1"/>
              <a:t>EfficientDet</a:t>
            </a:r>
            <a:r>
              <a:rPr lang="en-US" dirty="0"/>
              <a:t> Workflow</a:t>
            </a:r>
            <a:endParaRPr dirty="0"/>
          </a:p>
        </p:txBody>
      </p:sp>
      <p:sp>
        <p:nvSpPr>
          <p:cNvPr id="3" name="Content Placeholder 2"/>
          <p:cNvSpPr>
            <a:spLocks noGrp="1"/>
          </p:cNvSpPr>
          <p:nvPr>
            <p:ph idx="1"/>
          </p:nvPr>
        </p:nvSpPr>
        <p:spPr>
          <a:xfrm>
            <a:off x="3760386" y="548637"/>
            <a:ext cx="4921078" cy="5760723"/>
          </a:xfrm>
        </p:spPr>
        <p:txBody>
          <a:bodyPr>
            <a:normAutofit/>
          </a:bodyPr>
          <a:lstStyle/>
          <a:p>
            <a:pPr marL="0" indent="0">
              <a:buNone/>
            </a:pPr>
            <a:r>
              <a:rPr lang="en-IN" sz="1600" dirty="0" err="1"/>
              <a:t>EfficientDet</a:t>
            </a:r>
            <a:r>
              <a:rPr lang="en-IN" sz="1600" dirty="0"/>
              <a:t> follows a one-stage detection paradigm, meaning it predicts object classes and bounding boxes in a single forward pass through the network.</a:t>
            </a:r>
          </a:p>
          <a:p>
            <a:pPr marL="0" indent="0">
              <a:buNone/>
            </a:pPr>
            <a:endParaRPr lang="en-IN" sz="1600" dirty="0"/>
          </a:p>
          <a:p>
            <a:pPr marL="0" indent="0">
              <a:buNone/>
            </a:pPr>
            <a:r>
              <a:rPr lang="en-IN" sz="1600" dirty="0"/>
              <a:t>How </a:t>
            </a:r>
            <a:r>
              <a:rPr lang="en-IN" sz="1600" dirty="0" err="1"/>
              <a:t>EfficientDet</a:t>
            </a:r>
            <a:r>
              <a:rPr lang="en-IN" sz="1600" dirty="0"/>
              <a:t> Works:</a:t>
            </a:r>
          </a:p>
          <a:p>
            <a:pPr>
              <a:buFont typeface="Arial" panose="020B0604020202020204" pitchFamily="34" charset="0"/>
              <a:buChar char="•"/>
            </a:pPr>
            <a:r>
              <a:rPr lang="en-IN" sz="1600" dirty="0"/>
              <a:t>Uses </a:t>
            </a:r>
            <a:r>
              <a:rPr lang="en-IN" sz="1600" dirty="0" err="1"/>
              <a:t>EfficientNet</a:t>
            </a:r>
            <a:r>
              <a:rPr lang="en-IN" sz="1600" dirty="0"/>
              <a:t> as the backbone to extract rich feature maps from the input image with minimal computation.</a:t>
            </a:r>
          </a:p>
          <a:p>
            <a:pPr>
              <a:buFont typeface="Arial" panose="020B0604020202020204" pitchFamily="34" charset="0"/>
              <a:buChar char="•"/>
            </a:pPr>
            <a:r>
              <a:rPr lang="en-IN" sz="1600" dirty="0"/>
              <a:t>Features from multiple scales are fused together using a Bi-directional Feature Pyramid Network (</a:t>
            </a:r>
            <a:r>
              <a:rPr lang="en-IN" sz="1600" dirty="0" err="1"/>
              <a:t>BiFPN</a:t>
            </a:r>
            <a:r>
              <a:rPr lang="en-IN" sz="1600" dirty="0"/>
              <a:t>), which combines information from different resolutions more effectively through learnable weights.</a:t>
            </a:r>
          </a:p>
          <a:p>
            <a:pPr>
              <a:buFont typeface="Arial" panose="020B0604020202020204" pitchFamily="34" charset="0"/>
              <a:buChar char="•"/>
            </a:pPr>
            <a:r>
              <a:rPr lang="en-IN" sz="1600" dirty="0"/>
              <a:t>Employs compound scaling to jointly scale the model’s resolution, depth, and width, enabling the creation of small, fast models or larger, more accurate ones as needed.</a:t>
            </a:r>
          </a:p>
          <a:p>
            <a:pPr>
              <a:buFont typeface="Arial" panose="020B0604020202020204" pitchFamily="34" charset="0"/>
              <a:buChar char="•"/>
            </a:pPr>
            <a:r>
              <a:rPr lang="en-IN" sz="1600" dirty="0"/>
              <a:t>The final detection heads simultaneously output bounding box coordinates and class probabilities for every relevant region.</a:t>
            </a:r>
          </a:p>
        </p:txBody>
      </p:sp>
      <p:pic>
        <p:nvPicPr>
          <p:cNvPr id="5" name="Picture 4" descr="A diagram of a flowchart&#10;&#10;AI-generated content may be incorrect.">
            <a:extLst>
              <a:ext uri="{FF2B5EF4-FFF2-40B4-BE49-F238E27FC236}">
                <a16:creationId xmlns:a16="http://schemas.microsoft.com/office/drawing/2014/main" id="{166A7903-95A2-B5EB-88BE-B0C44D1FBD78}"/>
              </a:ext>
            </a:extLst>
          </p:cNvPr>
          <p:cNvPicPr>
            <a:picLocks noChangeAspect="1"/>
          </p:cNvPicPr>
          <p:nvPr/>
        </p:nvPicPr>
        <p:blipFill>
          <a:blip r:embed="rId2"/>
          <a:srcRect l="3966" r="4752" b="-2"/>
          <a:stretch>
            <a:fillRect/>
          </a:stretch>
        </p:blipFill>
        <p:spPr>
          <a:xfrm>
            <a:off x="545536" y="2008094"/>
            <a:ext cx="2620736" cy="43012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7" y="457911"/>
            <a:ext cx="7252399" cy="751578"/>
          </a:xfrm>
        </p:spPr>
        <p:txBody>
          <a:bodyPr anchor="b">
            <a:normAutofit/>
          </a:bodyPr>
          <a:lstStyle/>
          <a:p>
            <a:r>
              <a:rPr lang="en-IN" dirty="0" err="1"/>
              <a:t>EfficientDet</a:t>
            </a:r>
            <a:r>
              <a:rPr lang="en-IN" dirty="0"/>
              <a:t>  Architecture </a:t>
            </a:r>
          </a:p>
        </p:txBody>
      </p:sp>
      <p:sp>
        <p:nvSpPr>
          <p:cNvPr id="3" name="Content Placeholder 2"/>
          <p:cNvSpPr>
            <a:spLocks noGrp="1"/>
          </p:cNvSpPr>
          <p:nvPr>
            <p:ph idx="1"/>
          </p:nvPr>
        </p:nvSpPr>
        <p:spPr>
          <a:xfrm>
            <a:off x="4542054" y="1799719"/>
            <a:ext cx="4069308" cy="4092262"/>
          </a:xfrm>
        </p:spPr>
        <p:txBody>
          <a:bodyPr anchor="t">
            <a:normAutofit/>
          </a:bodyPr>
          <a:lstStyle/>
          <a:p>
            <a:r>
              <a:rPr lang="en-IN" sz="1200" dirty="0">
                <a:latin typeface="Times New Roman" panose="02020603050405020304" pitchFamily="18" charset="0"/>
                <a:cs typeface="Times New Roman" panose="02020603050405020304" pitchFamily="18" charset="0"/>
              </a:rPr>
              <a:t>The architecture of </a:t>
            </a:r>
            <a:r>
              <a:rPr lang="en-IN" sz="1200" dirty="0" err="1">
                <a:latin typeface="Times New Roman" panose="02020603050405020304" pitchFamily="18" charset="0"/>
                <a:cs typeface="Times New Roman" panose="02020603050405020304" pitchFamily="18" charset="0"/>
              </a:rPr>
              <a:t>EfficientDet</a:t>
            </a:r>
            <a:r>
              <a:rPr lang="en-IN" sz="1200" dirty="0">
                <a:latin typeface="Times New Roman" panose="02020603050405020304" pitchFamily="18" charset="0"/>
                <a:cs typeface="Times New Roman" panose="02020603050405020304" pitchFamily="18" charset="0"/>
              </a:rPr>
              <a:t> is streamlined for efficiency and scalability, while still supporting complex detection tasks.</a:t>
            </a:r>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Input: The image is fed into the </a:t>
            </a:r>
            <a:r>
              <a:rPr lang="en-IN" sz="1200" dirty="0" err="1">
                <a:latin typeface="Times New Roman" panose="02020603050405020304" pitchFamily="18" charset="0"/>
                <a:cs typeface="Times New Roman" panose="02020603050405020304" pitchFamily="18" charset="0"/>
              </a:rPr>
              <a:t>EfficientNet</a:t>
            </a:r>
            <a:r>
              <a:rPr lang="en-IN" sz="1200" dirty="0">
                <a:latin typeface="Times New Roman" panose="02020603050405020304" pitchFamily="18" charset="0"/>
                <a:cs typeface="Times New Roman" panose="02020603050405020304" pitchFamily="18" charset="0"/>
              </a:rPr>
              <a:t> backbone for feature extraction.</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Multi-scale Features: Feature maps from different levels (P3–P7) are combined using the </a:t>
            </a:r>
            <a:r>
              <a:rPr lang="en-IN" sz="1200" dirty="0" err="1">
                <a:latin typeface="Times New Roman" panose="02020603050405020304" pitchFamily="18" charset="0"/>
                <a:cs typeface="Times New Roman" panose="02020603050405020304" pitchFamily="18" charset="0"/>
              </a:rPr>
              <a:t>BiFPN</a:t>
            </a:r>
            <a:r>
              <a:rPr lang="en-IN" sz="1200" dirty="0">
                <a:latin typeface="Times New Roman" panose="02020603050405020304" pitchFamily="18" charset="0"/>
                <a:cs typeface="Times New Roman" panose="02020603050405020304" pitchFamily="18" charset="0"/>
              </a:rPr>
              <a:t>, which allows for repeated top-down and bottom-up fusion and assigns importance to each feature using learnable weights.</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Prediction Heads: Shared class and box heads make predictions from each fused feature map, producing final bounding boxes and class labels.</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Compound Scaling: The entire pipeline is scalable, so you can choose the right </a:t>
            </a:r>
            <a:r>
              <a:rPr lang="en-IN" sz="1200" dirty="0" err="1">
                <a:latin typeface="Times New Roman" panose="02020603050405020304" pitchFamily="18" charset="0"/>
                <a:cs typeface="Times New Roman" panose="02020603050405020304" pitchFamily="18" charset="0"/>
              </a:rPr>
              <a:t>EfficientDet</a:t>
            </a:r>
            <a:r>
              <a:rPr lang="en-IN" sz="1200" dirty="0">
                <a:latin typeface="Times New Roman" panose="02020603050405020304" pitchFamily="18" charset="0"/>
                <a:cs typeface="Times New Roman" panose="02020603050405020304" pitchFamily="18" charset="0"/>
              </a:rPr>
              <a:t> model size for your hardware and accuracy needs.</a:t>
            </a:r>
          </a:p>
        </p:txBody>
      </p:sp>
      <p:pic>
        <p:nvPicPr>
          <p:cNvPr id="5" name="Picture 4" descr="A diagram of a network&#10;&#10;AI-generated content may be incorrect.">
            <a:extLst>
              <a:ext uri="{FF2B5EF4-FFF2-40B4-BE49-F238E27FC236}">
                <a16:creationId xmlns:a16="http://schemas.microsoft.com/office/drawing/2014/main" id="{C38C66FF-7BEF-9377-59BE-1A9A8C6EFD1C}"/>
              </a:ext>
            </a:extLst>
          </p:cNvPr>
          <p:cNvPicPr>
            <a:picLocks noChangeAspect="1"/>
          </p:cNvPicPr>
          <p:nvPr/>
        </p:nvPicPr>
        <p:blipFill>
          <a:blip r:embed="rId2"/>
          <a:stretch>
            <a:fillRect/>
          </a:stretch>
        </p:blipFill>
        <p:spPr>
          <a:xfrm>
            <a:off x="365143" y="1575623"/>
            <a:ext cx="4360892" cy="1853377"/>
          </a:xfrm>
          <a:prstGeom prst="rect">
            <a:avLst/>
          </a:prstGeom>
        </p:spPr>
      </p:pic>
      <p:pic>
        <p:nvPicPr>
          <p:cNvPr id="9" name="Picture 8" descr="A table with numbers and lines&#10;&#10;AI-generated content may be incorrect.">
            <a:extLst>
              <a:ext uri="{FF2B5EF4-FFF2-40B4-BE49-F238E27FC236}">
                <a16:creationId xmlns:a16="http://schemas.microsoft.com/office/drawing/2014/main" id="{48EB4676-FFE7-F43B-ED6B-7983D50A592C}"/>
              </a:ext>
            </a:extLst>
          </p:cNvPr>
          <p:cNvPicPr>
            <a:picLocks noChangeAspect="1"/>
          </p:cNvPicPr>
          <p:nvPr/>
        </p:nvPicPr>
        <p:blipFill>
          <a:blip r:embed="rId3"/>
          <a:stretch>
            <a:fillRect/>
          </a:stretch>
        </p:blipFill>
        <p:spPr>
          <a:xfrm>
            <a:off x="562584" y="3630810"/>
            <a:ext cx="3524623" cy="25542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10741</TotalTime>
  <Words>4621</Words>
  <Application>Microsoft Macintosh PowerPoint</Application>
  <PresentationFormat>On-screen Show (4:3)</PresentationFormat>
  <Paragraphs>395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Aptos Display</vt:lpstr>
      <vt:lpstr>Arial</vt:lpstr>
      <vt:lpstr>Helvetica</vt:lpstr>
      <vt:lpstr>STK Bureau Sans Book</vt:lpstr>
      <vt:lpstr>STK Bureau STK Bureau</vt:lpstr>
      <vt:lpstr>Times New Roman</vt:lpstr>
      <vt:lpstr>Office Theme</vt:lpstr>
      <vt:lpstr>Object Detection Models</vt:lpstr>
      <vt:lpstr>YOLO Family </vt:lpstr>
      <vt:lpstr>YOLO Working</vt:lpstr>
      <vt:lpstr>Object detection models performance evaluation metrics </vt:lpstr>
      <vt:lpstr>Average Precision  </vt:lpstr>
      <vt:lpstr>YOLO Architecture  </vt:lpstr>
      <vt:lpstr>EfficientDet</vt:lpstr>
      <vt:lpstr>EfficientDet Workflow</vt:lpstr>
      <vt:lpstr>EfficientDet  Architecture </vt:lpstr>
      <vt:lpstr>Single Shot MultiBox Detector (SSD)</vt:lpstr>
      <vt:lpstr>SSD Workflow</vt:lpstr>
      <vt:lpstr>SSD Architecture</vt:lpstr>
      <vt:lpstr>RetinaNet</vt:lpstr>
      <vt:lpstr>RetinaNet Workflow</vt:lpstr>
      <vt:lpstr>RetinaNet Architecture</vt:lpstr>
      <vt:lpstr>RetinaNet: Focal Loss </vt:lpstr>
      <vt:lpstr>Two-Stage Object Detectors</vt:lpstr>
      <vt:lpstr>Faster R-CNN</vt:lpstr>
      <vt:lpstr>Faster R-CNN - workflow</vt:lpstr>
      <vt:lpstr>Faster R-CNN - Architecture</vt:lpstr>
      <vt:lpstr>Masked R-CNN</vt:lpstr>
      <vt:lpstr>Masked R-CNN Workflow</vt:lpstr>
      <vt:lpstr>Masked R-CNN Architecture</vt:lpstr>
      <vt:lpstr>Cascade R-CNN</vt:lpstr>
      <vt:lpstr>Cascade R-CNN Workflow</vt:lpstr>
      <vt:lpstr>Cascade R-CNN Architecture</vt:lpstr>
      <vt:lpstr>Transformer-Based Detection Models</vt:lpstr>
      <vt:lpstr>DETR Workflow</vt:lpstr>
      <vt:lpstr>DETR - Architecture </vt:lpstr>
      <vt:lpstr>DINO (Self-Distillation with No Labels)</vt:lpstr>
      <vt:lpstr>DINO -Workflow</vt:lpstr>
      <vt:lpstr>DINO - Architecture </vt:lpstr>
      <vt:lpstr>Grounding DINO  </vt:lpstr>
      <vt:lpstr>Grounding DINO - Workflow  </vt:lpstr>
      <vt:lpstr>Grounding DINO - Architecture  </vt:lpstr>
      <vt:lpstr>Vision–Language (Multi-Modal) Models  </vt:lpstr>
      <vt:lpstr>CLIP -  Workflow</vt:lpstr>
      <vt:lpstr>CLIP -  Architecture</vt:lpstr>
      <vt:lpstr>Reference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Lokendra Mandloi</cp:lastModifiedBy>
  <cp:revision>54</cp:revision>
  <cp:lastPrinted>2025-06-11T05:25:28Z</cp:lastPrinted>
  <dcterms:created xsi:type="dcterms:W3CDTF">2013-01-27T09:14:16Z</dcterms:created>
  <dcterms:modified xsi:type="dcterms:W3CDTF">2025-06-30T20:22:15Z</dcterms:modified>
  <cp:category/>
</cp:coreProperties>
</file>